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82" r:id="rId4"/>
  </p:sldMasterIdLst>
  <p:notesMasterIdLst>
    <p:notesMasterId r:id="rId45"/>
  </p:notesMasterIdLst>
  <p:handoutMasterIdLst>
    <p:handoutMasterId r:id="rId46"/>
  </p:handoutMasterIdLst>
  <p:sldIdLst>
    <p:sldId id="256" r:id="rId5"/>
    <p:sldId id="264" r:id="rId6"/>
    <p:sldId id="265" r:id="rId7"/>
    <p:sldId id="270" r:id="rId8"/>
    <p:sldId id="266" r:id="rId9"/>
    <p:sldId id="267" r:id="rId10"/>
    <p:sldId id="268" r:id="rId11"/>
    <p:sldId id="269" r:id="rId12"/>
    <p:sldId id="271" r:id="rId13"/>
    <p:sldId id="272" r:id="rId14"/>
    <p:sldId id="273" r:id="rId15"/>
    <p:sldId id="274" r:id="rId16"/>
    <p:sldId id="275" r:id="rId17"/>
    <p:sldId id="279" r:id="rId18"/>
    <p:sldId id="276" r:id="rId19"/>
    <p:sldId id="280" r:id="rId20"/>
    <p:sldId id="277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3" r:id="rId43"/>
    <p:sldId id="304" r:id="rId44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018ECC4-6DAC-46EB-A4D7-F444844EA491}">
          <p14:sldIdLst>
            <p14:sldId id="256"/>
            <p14:sldId id="264"/>
            <p14:sldId id="265"/>
            <p14:sldId id="270"/>
            <p14:sldId id="266"/>
            <p14:sldId id="267"/>
            <p14:sldId id="268"/>
            <p14:sldId id="269"/>
            <p14:sldId id="271"/>
            <p14:sldId id="272"/>
            <p14:sldId id="273"/>
            <p14:sldId id="274"/>
            <p14:sldId id="275"/>
            <p14:sldId id="279"/>
            <p14:sldId id="276"/>
            <p14:sldId id="280"/>
            <p14:sldId id="277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3"/>
            <p14:sldId id="304"/>
          </p14:sldIdLst>
        </p14:section>
        <p14:section name="Exemples" id="{DC8B7303-C826-4190-853E-871D0C519170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4F96"/>
    <a:srgbClr val="A5397D"/>
    <a:srgbClr val="505050"/>
    <a:srgbClr val="E0397F"/>
    <a:srgbClr val="4DAB88"/>
    <a:srgbClr val="417B6A"/>
    <a:srgbClr val="9F568D"/>
    <a:srgbClr val="4A304F"/>
    <a:srgbClr val="5C2D91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80" autoAdjust="0"/>
    <p:restoredTop sz="96323" autoAdjust="0"/>
  </p:normalViewPr>
  <p:slideViewPr>
    <p:cSldViewPr>
      <p:cViewPr varScale="1">
        <p:scale>
          <a:sx n="61" d="100"/>
          <a:sy n="61" d="100"/>
        </p:scale>
        <p:origin x="42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C0668-F1D3-4298-A05C-4A858F03D7BF}" type="datetime8">
              <a:rPr lang="en-US" smtClean="0">
                <a:latin typeface="Segoe UI" pitchFamily="34" charset="0"/>
              </a:rPr>
              <a:t>2/9/2015 11:11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‹N°›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AEE4CA52-5E5C-4954-9A88-88781D912DF9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691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438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182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219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0978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1423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644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437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147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121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707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21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953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40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497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4A4BB17-7917-4666-9632-CD2A0BC2B9F6}" type="datetime8">
              <a:rPr lang="en-US" smtClean="0"/>
              <a:t>2/9/2015 11:11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711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1" y="73025"/>
            <a:ext cx="12304713" cy="6922604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 bwMode="auto">
          <a:xfrm>
            <a:off x="280987" y="2167979"/>
            <a:ext cx="6528223" cy="3730413"/>
          </a:xfrm>
          <a:prstGeom prst="rect">
            <a:avLst/>
          </a:prstGeom>
          <a:solidFill>
            <a:srgbClr val="4A304F">
              <a:alpha val="87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80987" y="2183554"/>
            <a:ext cx="6528223" cy="17447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fr-FR" dirty="0"/>
          </a:p>
        </p:txBody>
      </p:sp>
      <p:sp>
        <p:nvSpPr>
          <p:cNvPr id="17" name="ZoneTexte 12"/>
          <p:cNvSpPr txBox="1"/>
          <p:nvPr userDrawn="1"/>
        </p:nvSpPr>
        <p:spPr>
          <a:xfrm>
            <a:off x="101626" y="6377582"/>
            <a:ext cx="6116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fr-FR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mstechdays</a:t>
            </a:r>
            <a:r>
              <a:rPr lang="fr-FR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     </a:t>
            </a:r>
            <a:r>
              <a:rPr lang="fr-FR" sz="2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techdays.microsoft.fr </a:t>
            </a:r>
            <a:endParaRPr lang="fr-F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7" y="3943857"/>
            <a:ext cx="6516649" cy="7386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 smtClean="0"/>
              <a:t>Author</a:t>
            </a:r>
            <a:r>
              <a:rPr lang="fr-FR" dirty="0" smtClean="0"/>
              <a:t> Name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292561" y="4695158"/>
            <a:ext cx="6516649" cy="12032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Twitter</a:t>
            </a:r>
          </a:p>
          <a:p>
            <a:pPr lvl="0"/>
            <a:r>
              <a:rPr lang="fr-FR" dirty="0" smtClean="0"/>
              <a:t>Mail</a:t>
            </a:r>
          </a:p>
        </p:txBody>
      </p:sp>
      <p:pic>
        <p:nvPicPr>
          <p:cNvPr id="24" name="Imag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64" y="342911"/>
            <a:ext cx="2203167" cy="81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02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Sous Titre - Ic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5274"/>
            <a:ext cx="11889564" cy="593860"/>
          </a:xfrm>
        </p:spPr>
        <p:txBody>
          <a:bodyPr lIns="324000" rIns="144000"/>
          <a:lstStyle>
            <a:lvl1pPr>
              <a:defRPr sz="4800"/>
            </a:lvl1pPr>
          </a:lstStyle>
          <a:p>
            <a:r>
              <a:rPr lang="en-US" dirty="0" err="1" smtClean="0"/>
              <a:t>Titre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535453"/>
            <a:ext cx="353681" cy="353681"/>
          </a:xfrm>
          <a:prstGeom prst="rect">
            <a:avLst/>
          </a:prstGeom>
          <a:solidFill>
            <a:srgbClr val="F47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6152588" y="6634306"/>
            <a:ext cx="6283887" cy="360219"/>
            <a:chOff x="6152588" y="6634306"/>
            <a:chExt cx="6283887" cy="360219"/>
          </a:xfrm>
        </p:grpSpPr>
        <p:sp>
          <p:nvSpPr>
            <p:cNvPr id="7" name="Rectangle 6"/>
            <p:cNvSpPr/>
            <p:nvPr userDrawn="1"/>
          </p:nvSpPr>
          <p:spPr>
            <a:xfrm>
              <a:off x="6589127" y="6634306"/>
              <a:ext cx="5847348" cy="360219"/>
            </a:xfrm>
            <a:prstGeom prst="rect">
              <a:avLst/>
            </a:prstGeom>
            <a:solidFill>
              <a:srgbClr val="EC00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6152588" y="6640844"/>
              <a:ext cx="353681" cy="353681"/>
            </a:xfrm>
            <a:prstGeom prst="rect">
              <a:avLst/>
            </a:prstGeom>
            <a:solidFill>
              <a:srgbClr val="F47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10"/>
            <p:cNvSpPr txBox="1"/>
            <p:nvPr userDrawn="1"/>
          </p:nvSpPr>
          <p:spPr>
            <a:xfrm>
              <a:off x="10829178" y="6652969"/>
              <a:ext cx="12538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tech.days</a:t>
              </a:r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 2015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  <p:sp>
          <p:nvSpPr>
            <p:cNvPr id="10" name="ZoneTexte 11"/>
            <p:cNvSpPr txBox="1"/>
            <p:nvPr userDrawn="1"/>
          </p:nvSpPr>
          <p:spPr>
            <a:xfrm>
              <a:off x="6650285" y="6652969"/>
              <a:ext cx="1159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#</a:t>
              </a:r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mstechdays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</p:grp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Titre session pied de page</a:t>
            </a:r>
            <a:endParaRPr lang="fr-FR" dirty="0"/>
          </a:p>
        </p:txBody>
      </p:sp>
      <p:sp>
        <p:nvSpPr>
          <p:cNvPr id="13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638" y="1554261"/>
            <a:ext cx="11807825" cy="4895329"/>
          </a:xfrm>
          <a:prstGeom prst="rect">
            <a:avLst/>
          </a:prstGeom>
        </p:spPr>
        <p:txBody>
          <a:bodyPr lIns="0"/>
          <a:lstStyle>
            <a:lvl1pPr marL="571500" indent="-504000">
              <a:buFont typeface="Wingdings" panose="05000000000000000000" pitchFamily="2" charset="2"/>
              <a:buChar char="§"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576000" indent="-504000">
              <a:buFont typeface="Wingdings" panose="05000000000000000000" pitchFamily="2" charset="2"/>
              <a:buChar char="§"/>
              <a:defRPr sz="2800"/>
            </a:lvl2pPr>
            <a:lvl3pPr marL="576000" indent="-504000">
              <a:buFont typeface="Wingdings" panose="05000000000000000000" pitchFamily="2" charset="2"/>
              <a:buChar char="§"/>
              <a:defRPr sz="2400"/>
            </a:lvl3pPr>
            <a:lvl4pPr marL="576000" indent="-504000">
              <a:buFont typeface="Wingdings" panose="05000000000000000000" pitchFamily="2" charset="2"/>
              <a:buChar char="§"/>
              <a:defRPr sz="2000"/>
            </a:lvl4pPr>
            <a:lvl5pPr marL="576000" indent="-5040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274638" y="904974"/>
            <a:ext cx="11888787" cy="443365"/>
          </a:xfrm>
          <a:prstGeom prst="rect">
            <a:avLst/>
          </a:prstGeom>
        </p:spPr>
        <p:txBody>
          <a:bodyPr lIns="324000"/>
          <a:lstStyle>
            <a:lvl1pPr marL="0" indent="0">
              <a:buNone/>
              <a:defRPr sz="32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smtClean="0"/>
              <a:t>Sous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47091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&amp; sous titre &amp; 2 listes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35453"/>
            <a:ext cx="353681" cy="353681"/>
          </a:xfrm>
          <a:prstGeom prst="rect">
            <a:avLst/>
          </a:prstGeom>
          <a:solidFill>
            <a:srgbClr val="F47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6152588" y="6634306"/>
            <a:ext cx="6283887" cy="360219"/>
            <a:chOff x="6152588" y="6634306"/>
            <a:chExt cx="6283887" cy="360219"/>
          </a:xfrm>
        </p:grpSpPr>
        <p:sp>
          <p:nvSpPr>
            <p:cNvPr id="7" name="Rectangle 6"/>
            <p:cNvSpPr/>
            <p:nvPr userDrawn="1"/>
          </p:nvSpPr>
          <p:spPr>
            <a:xfrm>
              <a:off x="6589127" y="6634306"/>
              <a:ext cx="5847348" cy="360219"/>
            </a:xfrm>
            <a:prstGeom prst="rect">
              <a:avLst/>
            </a:prstGeom>
            <a:solidFill>
              <a:srgbClr val="EC00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6152588" y="6640844"/>
              <a:ext cx="353681" cy="353681"/>
            </a:xfrm>
            <a:prstGeom prst="rect">
              <a:avLst/>
            </a:prstGeom>
            <a:solidFill>
              <a:srgbClr val="F47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10"/>
            <p:cNvSpPr txBox="1"/>
            <p:nvPr userDrawn="1"/>
          </p:nvSpPr>
          <p:spPr>
            <a:xfrm>
              <a:off x="10829178" y="6652969"/>
              <a:ext cx="12538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tech.days</a:t>
              </a:r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 2015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  <p:sp>
          <p:nvSpPr>
            <p:cNvPr id="10" name="ZoneTexte 11"/>
            <p:cNvSpPr txBox="1"/>
            <p:nvPr userDrawn="1"/>
          </p:nvSpPr>
          <p:spPr>
            <a:xfrm>
              <a:off x="6650285" y="6652969"/>
              <a:ext cx="1159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#</a:t>
              </a:r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mstechdays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</p:grp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Titre session pied de page</a:t>
            </a:r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 hasCustomPrompt="1"/>
          </p:nvPr>
        </p:nvSpPr>
        <p:spPr>
          <a:xfrm>
            <a:off x="274638" y="1552575"/>
            <a:ext cx="5727700" cy="4968875"/>
          </a:xfrm>
          <a:prstGeom prst="rect">
            <a:avLst/>
          </a:prstGeom>
        </p:spPr>
        <p:txBody>
          <a:bodyPr lIns="0"/>
          <a:lstStyle>
            <a:lvl1pPr marL="324000" indent="-324000">
              <a:buFont typeface="Segoe UI Light" panose="020B0502040204020203" pitchFamily="34" charset="0"/>
              <a:buChar char=" "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324000" indent="-241300">
              <a:buFont typeface="Segoe UI" panose="020B0502040204020203" pitchFamily="34" charset="0"/>
              <a:buChar char=" "/>
              <a:defRPr/>
            </a:lvl2pPr>
            <a:lvl3pPr marL="324000" indent="-228600">
              <a:buFont typeface="Segoe UI" panose="020B0502040204020203" pitchFamily="34" charset="0"/>
              <a:buChar char=" "/>
              <a:defRPr/>
            </a:lvl3pPr>
            <a:lvl4pPr marL="324000" indent="-228600">
              <a:buFont typeface="Segoe UI" panose="020B0502040204020203" pitchFamily="34" charset="0"/>
              <a:buChar char=" "/>
              <a:defRPr/>
            </a:lvl4pPr>
            <a:lvl5pPr marL="324000" indent="-228600">
              <a:buFont typeface="Segoe UI" panose="020B0502040204020203" pitchFamily="34" charset="0"/>
              <a:buChar char=" "/>
              <a:defRPr/>
            </a:lvl5pPr>
          </a:lstStyle>
          <a:p>
            <a:pPr lvl="0"/>
            <a:r>
              <a:rPr lang="en-US" dirty="0" err="1" smtClean="0"/>
              <a:t>Paragraphe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5274"/>
            <a:ext cx="11889564" cy="593860"/>
          </a:xfrm>
        </p:spPr>
        <p:txBody>
          <a:bodyPr lIns="324000" rIns="144000"/>
          <a:lstStyle>
            <a:lvl1pPr>
              <a:defRPr sz="4800"/>
            </a:lvl1pPr>
          </a:lstStyle>
          <a:p>
            <a:r>
              <a:rPr lang="en-US" dirty="0" err="1" smtClean="0"/>
              <a:t>Titre</a:t>
            </a:r>
            <a:endParaRPr lang="en-US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274638" y="904974"/>
            <a:ext cx="11888787" cy="443365"/>
          </a:xfrm>
          <a:prstGeom prst="rect">
            <a:avLst/>
          </a:prstGeom>
        </p:spPr>
        <p:txBody>
          <a:bodyPr lIns="324000"/>
          <a:lstStyle>
            <a:lvl1pPr marL="0" indent="0">
              <a:buNone/>
              <a:defRPr sz="32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smtClean="0"/>
              <a:t>Sous titre</a:t>
            </a:r>
            <a:endParaRPr lang="fr-FR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6" hasCustomPrompt="1"/>
          </p:nvPr>
        </p:nvSpPr>
        <p:spPr>
          <a:xfrm>
            <a:off x="6400553" y="1552575"/>
            <a:ext cx="5727700" cy="4968875"/>
          </a:xfrm>
          <a:prstGeom prst="rect">
            <a:avLst/>
          </a:prstGeom>
          <a:solidFill>
            <a:srgbClr val="9B4F96"/>
          </a:solidFill>
        </p:spPr>
        <p:txBody>
          <a:bodyPr lIns="0"/>
          <a:lstStyle>
            <a:lvl1pPr marL="324000" indent="-324000">
              <a:buFont typeface="Segoe UI Light" panose="020B0502040204020203" pitchFamily="34" charset="0"/>
              <a:buChar char=" "/>
              <a:defRPr>
                <a:solidFill>
                  <a:schemeClr val="bg1"/>
                </a:solidFill>
              </a:defRPr>
            </a:lvl1pPr>
            <a:lvl2pPr marL="324000" indent="-241300">
              <a:buFont typeface="Segoe UI" panose="020B0502040204020203" pitchFamily="34" charset="0"/>
              <a:buChar char=" "/>
              <a:defRPr>
                <a:solidFill>
                  <a:schemeClr val="bg1"/>
                </a:solidFill>
              </a:defRPr>
            </a:lvl2pPr>
            <a:lvl3pPr marL="324000" indent="-228600">
              <a:buFont typeface="Segoe UI" panose="020B0502040204020203" pitchFamily="34" charset="0"/>
              <a:buChar char=" "/>
              <a:defRPr>
                <a:solidFill>
                  <a:schemeClr val="bg1"/>
                </a:solidFill>
              </a:defRPr>
            </a:lvl3pPr>
            <a:lvl4pPr marL="324000" indent="-228600">
              <a:buFont typeface="Segoe UI" panose="020B0502040204020203" pitchFamily="34" charset="0"/>
              <a:buChar char=" "/>
              <a:defRPr>
                <a:solidFill>
                  <a:schemeClr val="bg1"/>
                </a:solidFill>
              </a:defRPr>
            </a:lvl4pPr>
            <a:lvl5pPr marL="324000" indent="-228600">
              <a:buFont typeface="Segoe UI" panose="020B0502040204020203" pitchFamily="34" charset="0"/>
              <a:buChar char=" 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 smtClean="0"/>
              <a:t>Paragraphe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94812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é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5274"/>
            <a:ext cx="11889564" cy="593860"/>
          </a:xfrm>
        </p:spPr>
        <p:txBody>
          <a:bodyPr lIns="144000" rIns="144000"/>
          <a:lstStyle>
            <a:lvl1pPr>
              <a:defRPr sz="4800"/>
            </a:lvl1pPr>
          </a:lstStyle>
          <a:p>
            <a:r>
              <a:rPr lang="en-US" dirty="0" err="1" smtClean="0"/>
              <a:t>Vidéo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535453"/>
            <a:ext cx="353681" cy="353681"/>
          </a:xfrm>
          <a:prstGeom prst="rect">
            <a:avLst/>
          </a:prstGeom>
          <a:solidFill>
            <a:srgbClr val="F47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6152588" y="6634306"/>
            <a:ext cx="6283887" cy="360219"/>
            <a:chOff x="6152588" y="6634306"/>
            <a:chExt cx="6283887" cy="360219"/>
          </a:xfrm>
        </p:grpSpPr>
        <p:sp>
          <p:nvSpPr>
            <p:cNvPr id="7" name="Rectangle 6"/>
            <p:cNvSpPr/>
            <p:nvPr userDrawn="1"/>
          </p:nvSpPr>
          <p:spPr>
            <a:xfrm>
              <a:off x="6589127" y="6634306"/>
              <a:ext cx="5847348" cy="360219"/>
            </a:xfrm>
            <a:prstGeom prst="rect">
              <a:avLst/>
            </a:prstGeom>
            <a:solidFill>
              <a:srgbClr val="EC00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6152588" y="6640844"/>
              <a:ext cx="353681" cy="353681"/>
            </a:xfrm>
            <a:prstGeom prst="rect">
              <a:avLst/>
            </a:prstGeom>
            <a:solidFill>
              <a:srgbClr val="F47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10"/>
            <p:cNvSpPr txBox="1"/>
            <p:nvPr userDrawn="1"/>
          </p:nvSpPr>
          <p:spPr>
            <a:xfrm>
              <a:off x="10829178" y="6652969"/>
              <a:ext cx="12538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tech.days</a:t>
              </a:r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 2015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  <p:sp>
          <p:nvSpPr>
            <p:cNvPr id="10" name="ZoneTexte 11"/>
            <p:cNvSpPr txBox="1"/>
            <p:nvPr userDrawn="1"/>
          </p:nvSpPr>
          <p:spPr>
            <a:xfrm>
              <a:off x="6650285" y="6652969"/>
              <a:ext cx="1159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#</a:t>
              </a:r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mstechdays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</p:grp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Titre session pied de page</a:t>
            </a:r>
            <a:endParaRPr lang="fr-FR" dirty="0"/>
          </a:p>
        </p:txBody>
      </p:sp>
      <p:pic>
        <p:nvPicPr>
          <p:cNvPr id="15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" y="1913084"/>
            <a:ext cx="5001322" cy="281026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/>
          <p:cNvSpPr/>
          <p:nvPr userDrawn="1"/>
        </p:nvSpPr>
        <p:spPr bwMode="auto">
          <a:xfrm>
            <a:off x="4994101" y="1913084"/>
            <a:ext cx="1595026" cy="2808313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fr-FR" sz="24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Freeform 25"/>
          <p:cNvSpPr>
            <a:spLocks noEditPoints="1"/>
          </p:cNvSpPr>
          <p:nvPr userDrawn="1"/>
        </p:nvSpPr>
        <p:spPr bwMode="black">
          <a:xfrm rot="10800000">
            <a:off x="5453340" y="3092405"/>
            <a:ext cx="692889" cy="692889"/>
          </a:xfrm>
          <a:custGeom>
            <a:avLst/>
            <a:gdLst>
              <a:gd name="T0" fmla="*/ 50 w 150"/>
              <a:gd name="T1" fmla="*/ 75 h 150"/>
              <a:gd name="T2" fmla="*/ 90 w 150"/>
              <a:gd name="T3" fmla="*/ 45 h 150"/>
              <a:gd name="T4" fmla="*/ 90 w 150"/>
              <a:gd name="T5" fmla="*/ 105 h 150"/>
              <a:gd name="T6" fmla="*/ 50 w 150"/>
              <a:gd name="T7" fmla="*/ 75 h 150"/>
              <a:gd name="T8" fmla="*/ 75 w 150"/>
              <a:gd name="T9" fmla="*/ 140 h 150"/>
              <a:gd name="T10" fmla="*/ 10 w 150"/>
              <a:gd name="T11" fmla="*/ 75 h 150"/>
              <a:gd name="T12" fmla="*/ 75 w 150"/>
              <a:gd name="T13" fmla="*/ 10 h 150"/>
              <a:gd name="T14" fmla="*/ 140 w 150"/>
              <a:gd name="T15" fmla="*/ 75 h 150"/>
              <a:gd name="T16" fmla="*/ 75 w 150"/>
              <a:gd name="T17" fmla="*/ 140 h 150"/>
              <a:gd name="T18" fmla="*/ 75 w 150"/>
              <a:gd name="T19" fmla="*/ 150 h 150"/>
              <a:gd name="T20" fmla="*/ 150 w 150"/>
              <a:gd name="T21" fmla="*/ 75 h 150"/>
              <a:gd name="T22" fmla="*/ 75 w 150"/>
              <a:gd name="T23" fmla="*/ 0 h 150"/>
              <a:gd name="T24" fmla="*/ 0 w 150"/>
              <a:gd name="T25" fmla="*/ 75 h 150"/>
              <a:gd name="T26" fmla="*/ 75 w 150"/>
              <a:gd name="T27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0" h="150">
                <a:moveTo>
                  <a:pt x="50" y="75"/>
                </a:moveTo>
                <a:cubicBezTo>
                  <a:pt x="90" y="45"/>
                  <a:pt x="90" y="45"/>
                  <a:pt x="90" y="45"/>
                </a:cubicBezTo>
                <a:cubicBezTo>
                  <a:pt x="90" y="105"/>
                  <a:pt x="90" y="105"/>
                  <a:pt x="90" y="105"/>
                </a:cubicBezTo>
                <a:lnTo>
                  <a:pt x="50" y="75"/>
                </a:lnTo>
                <a:close/>
                <a:moveTo>
                  <a:pt x="75" y="140"/>
                </a:moveTo>
                <a:cubicBezTo>
                  <a:pt x="39" y="140"/>
                  <a:pt x="10" y="111"/>
                  <a:pt x="10" y="75"/>
                </a:cubicBezTo>
                <a:cubicBezTo>
                  <a:pt x="10" y="39"/>
                  <a:pt x="39" y="10"/>
                  <a:pt x="75" y="10"/>
                </a:cubicBezTo>
                <a:cubicBezTo>
                  <a:pt x="111" y="10"/>
                  <a:pt x="140" y="39"/>
                  <a:pt x="140" y="75"/>
                </a:cubicBezTo>
                <a:cubicBezTo>
                  <a:pt x="140" y="111"/>
                  <a:pt x="111" y="140"/>
                  <a:pt x="75" y="140"/>
                </a:cubicBezTo>
                <a:moveTo>
                  <a:pt x="75" y="150"/>
                </a:moveTo>
                <a:cubicBezTo>
                  <a:pt x="116" y="150"/>
                  <a:pt x="150" y="116"/>
                  <a:pt x="150" y="75"/>
                </a:cubicBezTo>
                <a:cubicBezTo>
                  <a:pt x="150" y="34"/>
                  <a:pt x="116" y="0"/>
                  <a:pt x="75" y="0"/>
                </a:cubicBezTo>
                <a:cubicBezTo>
                  <a:pt x="34" y="0"/>
                  <a:pt x="0" y="34"/>
                  <a:pt x="0" y="75"/>
                </a:cubicBezTo>
                <a:cubicBezTo>
                  <a:pt x="0" y="116"/>
                  <a:pt x="34" y="150"/>
                  <a:pt x="75" y="15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/>
          <a:p>
            <a:endParaRPr lang="en-US" sz="1836"/>
          </a:p>
        </p:txBody>
      </p:sp>
      <p:sp>
        <p:nvSpPr>
          <p:cNvPr id="18" name="Rectangle 17"/>
          <p:cNvSpPr/>
          <p:nvPr userDrawn="1"/>
        </p:nvSpPr>
        <p:spPr>
          <a:xfrm>
            <a:off x="6589127" y="1913085"/>
            <a:ext cx="5847348" cy="2808313"/>
          </a:xfrm>
          <a:prstGeom prst="rect">
            <a:avLst/>
          </a:prstGeom>
          <a:solidFill>
            <a:srgbClr val="9B4F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154863" y="2417763"/>
            <a:ext cx="4679950" cy="155119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 smtClean="0"/>
              <a:t>Main Video Title</a:t>
            </a:r>
          </a:p>
          <a:p>
            <a:pPr lvl="1"/>
            <a:r>
              <a:rPr lang="en-US" dirty="0" err="1" smtClean="0"/>
              <a:t>SubTitle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162986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5274"/>
            <a:ext cx="11889564" cy="593860"/>
          </a:xfrm>
        </p:spPr>
        <p:txBody>
          <a:bodyPr lIns="144000" rIns="144000"/>
          <a:lstStyle>
            <a:lvl1pPr>
              <a:defRPr sz="4800"/>
            </a:lvl1pPr>
          </a:lstStyle>
          <a:p>
            <a:r>
              <a:rPr lang="en-US" dirty="0" err="1" smtClean="0"/>
              <a:t>Titre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535453"/>
            <a:ext cx="353681" cy="353681"/>
          </a:xfrm>
          <a:prstGeom prst="rect">
            <a:avLst/>
          </a:prstGeom>
          <a:solidFill>
            <a:srgbClr val="F47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6152588" y="6634306"/>
            <a:ext cx="6283887" cy="360219"/>
            <a:chOff x="6152588" y="6634306"/>
            <a:chExt cx="6283887" cy="360219"/>
          </a:xfrm>
        </p:grpSpPr>
        <p:sp>
          <p:nvSpPr>
            <p:cNvPr id="7" name="Rectangle 6"/>
            <p:cNvSpPr/>
            <p:nvPr userDrawn="1"/>
          </p:nvSpPr>
          <p:spPr>
            <a:xfrm>
              <a:off x="6589127" y="6634306"/>
              <a:ext cx="5847348" cy="360219"/>
            </a:xfrm>
            <a:prstGeom prst="rect">
              <a:avLst/>
            </a:prstGeom>
            <a:solidFill>
              <a:srgbClr val="EC00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6152588" y="6640844"/>
              <a:ext cx="353681" cy="353681"/>
            </a:xfrm>
            <a:prstGeom prst="rect">
              <a:avLst/>
            </a:prstGeom>
            <a:solidFill>
              <a:srgbClr val="F47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10"/>
            <p:cNvSpPr txBox="1"/>
            <p:nvPr userDrawn="1"/>
          </p:nvSpPr>
          <p:spPr>
            <a:xfrm>
              <a:off x="10829178" y="6652969"/>
              <a:ext cx="12538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tech.days</a:t>
              </a:r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 2015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  <p:sp>
          <p:nvSpPr>
            <p:cNvPr id="10" name="ZoneTexte 11"/>
            <p:cNvSpPr txBox="1"/>
            <p:nvPr userDrawn="1"/>
          </p:nvSpPr>
          <p:spPr>
            <a:xfrm>
              <a:off x="6650285" y="6652969"/>
              <a:ext cx="1159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#</a:t>
              </a:r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mstechdays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</p:grp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Titre session pied de page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894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31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19024" y="0"/>
            <a:ext cx="12455500" cy="6994525"/>
          </a:xfrm>
          <a:prstGeom prst="rect">
            <a:avLst/>
          </a:prstGeom>
          <a:solidFill>
            <a:srgbClr val="5C2D91">
              <a:alpha val="87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solidFill>
                  <a:schemeClr val="bg1"/>
                </a:solidFill>
                <a:cs typeface="Segoe UI" pitchFamily="34" charset="0"/>
              </a:rPr>
              <a:t>© </a:t>
            </a:r>
            <a:r>
              <a:rPr lang="en-US" sz="700" dirty="0" smtClean="0">
                <a:solidFill>
                  <a:schemeClr val="bg1"/>
                </a:solidFill>
                <a:cs typeface="Segoe UI" pitchFamily="34" charset="0"/>
              </a:rPr>
              <a:t>2015 </a:t>
            </a:r>
            <a:r>
              <a:rPr lang="en-US" sz="700" dirty="0">
                <a:solidFill>
                  <a:schemeClr val="bg1"/>
                </a:solidFill>
                <a:cs typeface="Segoe UI" pitchFamily="34" charset="0"/>
              </a:rPr>
              <a:t>Microsoft Corporation. All rights reserved. </a:t>
            </a:r>
          </a:p>
        </p:txBody>
      </p:sp>
      <p:pic>
        <p:nvPicPr>
          <p:cNvPr id="6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073" y="1120998"/>
            <a:ext cx="2160164" cy="794602"/>
          </a:xfrm>
          <a:prstGeom prst="rect">
            <a:avLst/>
          </a:prstGeom>
        </p:spPr>
      </p:pic>
      <p:pic>
        <p:nvPicPr>
          <p:cNvPr id="7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838" y="1915600"/>
            <a:ext cx="3842798" cy="1375073"/>
          </a:xfrm>
          <a:prstGeom prst="rect">
            <a:avLst/>
          </a:prstGeom>
        </p:spPr>
      </p:pic>
      <p:sp>
        <p:nvSpPr>
          <p:cNvPr id="8" name="ZoneTexte 1"/>
          <p:cNvSpPr txBox="1"/>
          <p:nvPr userDrawn="1"/>
        </p:nvSpPr>
        <p:spPr>
          <a:xfrm>
            <a:off x="2473821" y="4211517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fr-FR" sz="4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fr-FR" sz="4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mstechdays</a:t>
            </a:r>
            <a:r>
              <a:rPr lang="fr-FR" sz="4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fr-FR" sz="40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   techdays.microsoft.fr</a:t>
            </a:r>
          </a:p>
        </p:txBody>
      </p:sp>
    </p:spTree>
    <p:extLst>
      <p:ext uri="{BB962C8B-B14F-4D97-AF65-F5344CB8AC3E}">
        <p14:creationId xmlns:p14="http://schemas.microsoft.com/office/powerpoint/2010/main" val="21179309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19" y="-82"/>
            <a:ext cx="12463894" cy="7005467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 bwMode="auto">
          <a:xfrm>
            <a:off x="280987" y="2167979"/>
            <a:ext cx="6528223" cy="3730413"/>
          </a:xfrm>
          <a:prstGeom prst="rect">
            <a:avLst/>
          </a:prstGeom>
          <a:solidFill>
            <a:srgbClr val="5C2D91">
              <a:alpha val="87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80987" y="2183554"/>
            <a:ext cx="6528223" cy="17447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fr-FR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7" y="3943857"/>
            <a:ext cx="6516649" cy="7386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 smtClean="0"/>
              <a:t>Author</a:t>
            </a:r>
            <a:r>
              <a:rPr lang="fr-FR" dirty="0" smtClean="0"/>
              <a:t> Name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292561" y="4695158"/>
            <a:ext cx="6516649" cy="12032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Twitter</a:t>
            </a:r>
          </a:p>
          <a:p>
            <a:pPr lvl="0"/>
            <a:r>
              <a:rPr lang="fr-FR" dirty="0" smtClean="0"/>
              <a:t>Mail</a:t>
            </a:r>
          </a:p>
        </p:txBody>
      </p:sp>
      <p:pic>
        <p:nvPicPr>
          <p:cNvPr id="10" name="Imag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64" y="342911"/>
            <a:ext cx="2203167" cy="81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418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" y="-497"/>
            <a:ext cx="12434312" cy="6995517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 bwMode="auto">
          <a:xfrm>
            <a:off x="280987" y="2167979"/>
            <a:ext cx="6528223" cy="3730413"/>
          </a:xfrm>
          <a:prstGeom prst="rect">
            <a:avLst/>
          </a:prstGeom>
          <a:solidFill>
            <a:srgbClr val="A5397D">
              <a:alpha val="87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80987" y="2183554"/>
            <a:ext cx="6528223" cy="17447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fr-FR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7" y="3943857"/>
            <a:ext cx="6516649" cy="7386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 smtClean="0"/>
              <a:t>Author</a:t>
            </a:r>
            <a:r>
              <a:rPr lang="fr-FR" dirty="0" smtClean="0"/>
              <a:t> Name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292561" y="4695158"/>
            <a:ext cx="6516649" cy="12032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Twitter</a:t>
            </a:r>
          </a:p>
          <a:p>
            <a:pPr lvl="0"/>
            <a:r>
              <a:rPr lang="fr-FR" dirty="0" smtClean="0"/>
              <a:t>Mail</a:t>
            </a:r>
          </a:p>
        </p:txBody>
      </p:sp>
      <p:pic>
        <p:nvPicPr>
          <p:cNvPr id="11" name="Imag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64" y="342911"/>
            <a:ext cx="2203167" cy="81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025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-1"/>
            <a:ext cx="12432549" cy="6994525"/>
          </a:xfrm>
          <a:prstGeom prst="rect">
            <a:avLst/>
          </a:prstGeom>
        </p:spPr>
      </p:pic>
      <p:sp>
        <p:nvSpPr>
          <p:cNvPr id="6" name="ZoneTexte 12"/>
          <p:cNvSpPr txBox="1"/>
          <p:nvPr userDrawn="1"/>
        </p:nvSpPr>
        <p:spPr>
          <a:xfrm>
            <a:off x="461963" y="2788683"/>
            <a:ext cx="5747052" cy="73453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 wrap="none" rtlCol="0">
            <a:spAutoFit/>
          </a:bodyPr>
          <a:lstStyle/>
          <a:p>
            <a:r>
              <a:rPr lang="fr-FR" sz="4080" dirty="0">
                <a:solidFill>
                  <a:prstClr val="white"/>
                </a:solidFill>
                <a:latin typeface="Segoe Pro Display Light" panose="020B0302040504020203" pitchFamily="34" charset="0"/>
              </a:rPr>
              <a:t>AMBIENT  INTELLIGENCE</a:t>
            </a:r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461963" y="1292225"/>
            <a:ext cx="3524250" cy="1260475"/>
            <a:chOff x="291" y="814"/>
            <a:chExt cx="2220" cy="794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1" y="814"/>
              <a:ext cx="2220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291" y="709"/>
              <a:ext cx="1150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62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tech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257" y="704"/>
              <a:ext cx="1204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62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days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166" y="961"/>
              <a:ext cx="201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27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•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1909" y="1194"/>
              <a:ext cx="76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3500" smtClean="0">
                  <a:solidFill>
                    <a:srgbClr val="FFFFFF"/>
                  </a:solidFill>
                  <a:latin typeface="Segoe UI" panose="020B0502040204020203" pitchFamily="34" charset="0"/>
                </a:rPr>
                <a:t>2015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</p:grpSp>
      <p:sp>
        <p:nvSpPr>
          <p:cNvPr id="13" name="ZoneTexte 13"/>
          <p:cNvSpPr txBox="1"/>
          <p:nvPr userDrawn="1"/>
        </p:nvSpPr>
        <p:spPr>
          <a:xfrm>
            <a:off x="6317945" y="6377582"/>
            <a:ext cx="6116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fr-FR" sz="28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mstechdays</a:t>
            </a:r>
            <a:r>
              <a:rPr lang="fr-FR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     </a:t>
            </a:r>
            <a:r>
              <a:rPr lang="fr-FR" sz="2800" dirty="0" smtClean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techdays.microsoft.fr </a:t>
            </a:r>
            <a:endParaRPr lang="fr-FR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Imag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64" y="342911"/>
            <a:ext cx="2203167" cy="81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672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" y="0"/>
            <a:ext cx="12432549" cy="6994525"/>
          </a:xfrm>
          <a:prstGeom prst="rect">
            <a:avLst/>
          </a:prstGeom>
        </p:spPr>
      </p:pic>
      <p:sp>
        <p:nvSpPr>
          <p:cNvPr id="6" name="ZoneTexte 12"/>
          <p:cNvSpPr txBox="1"/>
          <p:nvPr userDrawn="1"/>
        </p:nvSpPr>
        <p:spPr>
          <a:xfrm>
            <a:off x="461963" y="2788683"/>
            <a:ext cx="5747052" cy="73453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 wrap="none" rtlCol="0">
            <a:spAutoFit/>
          </a:bodyPr>
          <a:lstStyle/>
          <a:p>
            <a:r>
              <a:rPr lang="fr-FR" sz="4080" dirty="0">
                <a:solidFill>
                  <a:prstClr val="white"/>
                </a:solidFill>
                <a:latin typeface="Segoe Pro Display Light" panose="020B0302040504020203" pitchFamily="34" charset="0"/>
              </a:rPr>
              <a:t>AMBIENT  INTELLIGENCE</a:t>
            </a:r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461963" y="1292225"/>
            <a:ext cx="3524250" cy="1260475"/>
            <a:chOff x="291" y="814"/>
            <a:chExt cx="2220" cy="794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1" y="814"/>
              <a:ext cx="2220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291" y="709"/>
              <a:ext cx="1150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62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tech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257" y="704"/>
              <a:ext cx="1204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62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days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166" y="961"/>
              <a:ext cx="201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27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•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1909" y="1194"/>
              <a:ext cx="76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3500" smtClean="0">
                  <a:solidFill>
                    <a:srgbClr val="FFFFFF"/>
                  </a:solidFill>
                  <a:latin typeface="Segoe UI" panose="020B0502040204020203" pitchFamily="34" charset="0"/>
                </a:rPr>
                <a:t>2015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</p:grpSp>
      <p:sp>
        <p:nvSpPr>
          <p:cNvPr id="13" name="ZoneTexte 13"/>
          <p:cNvSpPr txBox="1"/>
          <p:nvPr userDrawn="1"/>
        </p:nvSpPr>
        <p:spPr>
          <a:xfrm>
            <a:off x="6317945" y="6377582"/>
            <a:ext cx="6116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fr-FR" sz="28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mstechdays</a:t>
            </a:r>
            <a:r>
              <a:rPr lang="fr-FR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     </a:t>
            </a:r>
            <a:r>
              <a:rPr lang="fr-FR" sz="2800" dirty="0" smtClean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techdays.microsoft.fr </a:t>
            </a:r>
            <a:endParaRPr lang="fr-FR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Imag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64" y="342911"/>
            <a:ext cx="2203167" cy="81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446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-1"/>
            <a:ext cx="12432549" cy="6994525"/>
          </a:xfrm>
          <a:prstGeom prst="rect">
            <a:avLst/>
          </a:prstGeom>
        </p:spPr>
      </p:pic>
      <p:sp>
        <p:nvSpPr>
          <p:cNvPr id="6" name="ZoneTexte 12"/>
          <p:cNvSpPr txBox="1"/>
          <p:nvPr userDrawn="1"/>
        </p:nvSpPr>
        <p:spPr>
          <a:xfrm>
            <a:off x="461963" y="2788683"/>
            <a:ext cx="5747052" cy="73453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 wrap="none" rtlCol="0">
            <a:spAutoFit/>
          </a:bodyPr>
          <a:lstStyle/>
          <a:p>
            <a:r>
              <a:rPr lang="fr-FR" sz="4080" dirty="0">
                <a:solidFill>
                  <a:prstClr val="white"/>
                </a:solidFill>
                <a:latin typeface="Segoe Pro Display Light" panose="020B0302040504020203" pitchFamily="34" charset="0"/>
              </a:rPr>
              <a:t>AMBIENT  INTELLIGENCE</a:t>
            </a:r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461963" y="1292225"/>
            <a:ext cx="3524250" cy="1260475"/>
            <a:chOff x="291" y="814"/>
            <a:chExt cx="2220" cy="794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1" y="814"/>
              <a:ext cx="2220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291" y="709"/>
              <a:ext cx="1150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62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tech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257" y="704"/>
              <a:ext cx="1204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62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days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166" y="961"/>
              <a:ext cx="201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27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•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1909" y="1194"/>
              <a:ext cx="76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3500" smtClean="0">
                  <a:solidFill>
                    <a:srgbClr val="FFFFFF"/>
                  </a:solidFill>
                  <a:latin typeface="Segoe UI" panose="020B0502040204020203" pitchFamily="34" charset="0"/>
                </a:rPr>
                <a:t>2015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</p:grpSp>
      <p:sp>
        <p:nvSpPr>
          <p:cNvPr id="13" name="ZoneTexte 13"/>
          <p:cNvSpPr txBox="1"/>
          <p:nvPr userDrawn="1"/>
        </p:nvSpPr>
        <p:spPr>
          <a:xfrm>
            <a:off x="6317945" y="6377582"/>
            <a:ext cx="6116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fr-FR" sz="28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mstechdays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     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techdays.microsoft.fr </a:t>
            </a:r>
            <a:endParaRPr lang="fr-FR" sz="28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Imag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64" y="342911"/>
            <a:ext cx="2203167" cy="81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806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-1"/>
            <a:ext cx="12432549" cy="6994525"/>
          </a:xfrm>
          <a:prstGeom prst="rect">
            <a:avLst/>
          </a:prstGeom>
        </p:spPr>
      </p:pic>
      <p:sp>
        <p:nvSpPr>
          <p:cNvPr id="6" name="ZoneTexte 12"/>
          <p:cNvSpPr txBox="1"/>
          <p:nvPr userDrawn="1"/>
        </p:nvSpPr>
        <p:spPr>
          <a:xfrm>
            <a:off x="461963" y="2788683"/>
            <a:ext cx="5747052" cy="73453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 wrap="none" rtlCol="0">
            <a:spAutoFit/>
          </a:bodyPr>
          <a:lstStyle/>
          <a:p>
            <a:r>
              <a:rPr lang="fr-FR" sz="4080" dirty="0">
                <a:solidFill>
                  <a:prstClr val="white"/>
                </a:solidFill>
                <a:latin typeface="Segoe Pro Display Light" panose="020B0302040504020203" pitchFamily="34" charset="0"/>
              </a:rPr>
              <a:t>AMBIENT  INTELLIGENCE</a:t>
            </a:r>
          </a:p>
        </p:txBody>
      </p: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461963" y="1292225"/>
            <a:ext cx="3524250" cy="1260475"/>
            <a:chOff x="291" y="814"/>
            <a:chExt cx="2220" cy="794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1" y="814"/>
              <a:ext cx="2220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291" y="709"/>
              <a:ext cx="1150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62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tech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257" y="704"/>
              <a:ext cx="1204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62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days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166" y="961"/>
              <a:ext cx="201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2700" smtClean="0">
                  <a:solidFill>
                    <a:srgbClr val="FFFFFF"/>
                  </a:solidFill>
                  <a:latin typeface="Segoe UI Light" panose="020B0502040204020203" pitchFamily="34" charset="0"/>
                </a:rPr>
                <a:t>•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1909" y="1194"/>
              <a:ext cx="76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fr-FR" altLang="fr-FR" sz="3500" smtClean="0">
                  <a:solidFill>
                    <a:srgbClr val="FFFFFF"/>
                  </a:solidFill>
                  <a:latin typeface="Segoe UI" panose="020B0502040204020203" pitchFamily="34" charset="0"/>
                </a:rPr>
                <a:t>2015</a:t>
              </a:r>
              <a:endParaRPr lang="fr-FR" altLang="fr-FR" smtClean="0">
                <a:solidFill>
                  <a:prstClr val="black"/>
                </a:solidFill>
              </a:endParaRPr>
            </a:p>
          </p:txBody>
        </p:sp>
      </p:grpSp>
      <p:sp>
        <p:nvSpPr>
          <p:cNvPr id="13" name="ZoneTexte 13"/>
          <p:cNvSpPr txBox="1"/>
          <p:nvPr userDrawn="1"/>
        </p:nvSpPr>
        <p:spPr>
          <a:xfrm>
            <a:off x="6317945" y="6377582"/>
            <a:ext cx="6116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fr-FR" sz="2800" dirty="0" err="1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mstechdays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     </a:t>
            </a:r>
            <a:r>
              <a:rPr lang="fr-FR" sz="2800" dirty="0" smtClean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techdays.microsoft.fr </a:t>
            </a:r>
            <a:endParaRPr lang="fr-FR" sz="28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Imag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64" y="342911"/>
            <a:ext cx="2203167" cy="81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413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 écr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Diagonal Corner Rectangle 8"/>
          <p:cNvSpPr/>
          <p:nvPr userDrawn="1"/>
        </p:nvSpPr>
        <p:spPr bwMode="auto">
          <a:xfrm>
            <a:off x="-1563" y="-15454"/>
            <a:ext cx="5915056" cy="5716810"/>
          </a:xfrm>
          <a:custGeom>
            <a:avLst/>
            <a:gdLst>
              <a:gd name="connsiteX0" fmla="*/ 0 w 5930205"/>
              <a:gd name="connsiteY0" fmla="*/ 0 h 5729510"/>
              <a:gd name="connsiteX1" fmla="*/ 5191156 w 5930205"/>
              <a:gd name="connsiteY1" fmla="*/ 0 h 5729510"/>
              <a:gd name="connsiteX2" fmla="*/ 5930205 w 5930205"/>
              <a:gd name="connsiteY2" fmla="*/ 739049 h 5729510"/>
              <a:gd name="connsiteX3" fmla="*/ 5930205 w 5930205"/>
              <a:gd name="connsiteY3" fmla="*/ 5729510 h 5729510"/>
              <a:gd name="connsiteX4" fmla="*/ 5930205 w 5930205"/>
              <a:gd name="connsiteY4" fmla="*/ 5729510 h 5729510"/>
              <a:gd name="connsiteX5" fmla="*/ 739049 w 5930205"/>
              <a:gd name="connsiteY5" fmla="*/ 5729510 h 5729510"/>
              <a:gd name="connsiteX6" fmla="*/ 0 w 5930205"/>
              <a:gd name="connsiteY6" fmla="*/ 4990461 h 5729510"/>
              <a:gd name="connsiteX7" fmla="*/ 0 w 5930205"/>
              <a:gd name="connsiteY7" fmla="*/ 0 h 5729510"/>
              <a:gd name="connsiteX0" fmla="*/ 0 w 5930205"/>
              <a:gd name="connsiteY0" fmla="*/ 0 h 5729510"/>
              <a:gd name="connsiteX1" fmla="*/ 5915056 w 5930205"/>
              <a:gd name="connsiteY1" fmla="*/ 12700 h 5729510"/>
              <a:gd name="connsiteX2" fmla="*/ 5930205 w 5930205"/>
              <a:gd name="connsiteY2" fmla="*/ 739049 h 5729510"/>
              <a:gd name="connsiteX3" fmla="*/ 5930205 w 5930205"/>
              <a:gd name="connsiteY3" fmla="*/ 5729510 h 5729510"/>
              <a:gd name="connsiteX4" fmla="*/ 5930205 w 5930205"/>
              <a:gd name="connsiteY4" fmla="*/ 5729510 h 5729510"/>
              <a:gd name="connsiteX5" fmla="*/ 739049 w 5930205"/>
              <a:gd name="connsiteY5" fmla="*/ 5729510 h 5729510"/>
              <a:gd name="connsiteX6" fmla="*/ 0 w 5930205"/>
              <a:gd name="connsiteY6" fmla="*/ 4990461 h 5729510"/>
              <a:gd name="connsiteX7" fmla="*/ 0 w 5930205"/>
              <a:gd name="connsiteY7" fmla="*/ 0 h 5729510"/>
              <a:gd name="connsiteX0" fmla="*/ 0 w 5930205"/>
              <a:gd name="connsiteY0" fmla="*/ 0 h 5729510"/>
              <a:gd name="connsiteX1" fmla="*/ 5915056 w 5930205"/>
              <a:gd name="connsiteY1" fmla="*/ 12700 h 5729510"/>
              <a:gd name="connsiteX2" fmla="*/ 5930205 w 5930205"/>
              <a:gd name="connsiteY2" fmla="*/ 739049 h 5729510"/>
              <a:gd name="connsiteX3" fmla="*/ 5930205 w 5930205"/>
              <a:gd name="connsiteY3" fmla="*/ 5729510 h 5729510"/>
              <a:gd name="connsiteX4" fmla="*/ 5930205 w 5930205"/>
              <a:gd name="connsiteY4" fmla="*/ 5729510 h 5729510"/>
              <a:gd name="connsiteX5" fmla="*/ 726349 w 5930205"/>
              <a:gd name="connsiteY5" fmla="*/ 5716810 h 5729510"/>
              <a:gd name="connsiteX6" fmla="*/ 0 w 5930205"/>
              <a:gd name="connsiteY6" fmla="*/ 4990461 h 5729510"/>
              <a:gd name="connsiteX7" fmla="*/ 0 w 5930205"/>
              <a:gd name="connsiteY7" fmla="*/ 0 h 5729510"/>
              <a:gd name="connsiteX0" fmla="*/ 0 w 5930205"/>
              <a:gd name="connsiteY0" fmla="*/ 0 h 5729510"/>
              <a:gd name="connsiteX1" fmla="*/ 5915056 w 5930205"/>
              <a:gd name="connsiteY1" fmla="*/ 12700 h 5729510"/>
              <a:gd name="connsiteX2" fmla="*/ 5930205 w 5930205"/>
              <a:gd name="connsiteY2" fmla="*/ 739049 h 5729510"/>
              <a:gd name="connsiteX3" fmla="*/ 5930205 w 5930205"/>
              <a:gd name="connsiteY3" fmla="*/ 5729510 h 5729510"/>
              <a:gd name="connsiteX4" fmla="*/ 4266505 w 5930205"/>
              <a:gd name="connsiteY4" fmla="*/ 3164110 h 5729510"/>
              <a:gd name="connsiteX5" fmla="*/ 726349 w 5930205"/>
              <a:gd name="connsiteY5" fmla="*/ 5716810 h 5729510"/>
              <a:gd name="connsiteX6" fmla="*/ 0 w 5930205"/>
              <a:gd name="connsiteY6" fmla="*/ 4990461 h 5729510"/>
              <a:gd name="connsiteX7" fmla="*/ 0 w 5930205"/>
              <a:gd name="connsiteY7" fmla="*/ 0 h 5729510"/>
              <a:gd name="connsiteX0" fmla="*/ 0 w 5930205"/>
              <a:gd name="connsiteY0" fmla="*/ 0 h 5716810"/>
              <a:gd name="connsiteX1" fmla="*/ 5915056 w 5930205"/>
              <a:gd name="connsiteY1" fmla="*/ 12700 h 5716810"/>
              <a:gd name="connsiteX2" fmla="*/ 5930205 w 5930205"/>
              <a:gd name="connsiteY2" fmla="*/ 739049 h 5716810"/>
              <a:gd name="connsiteX3" fmla="*/ 5193605 w 5930205"/>
              <a:gd name="connsiteY3" fmla="*/ 1805210 h 5716810"/>
              <a:gd name="connsiteX4" fmla="*/ 4266505 w 5930205"/>
              <a:gd name="connsiteY4" fmla="*/ 3164110 h 5716810"/>
              <a:gd name="connsiteX5" fmla="*/ 726349 w 5930205"/>
              <a:gd name="connsiteY5" fmla="*/ 5716810 h 5716810"/>
              <a:gd name="connsiteX6" fmla="*/ 0 w 5930205"/>
              <a:gd name="connsiteY6" fmla="*/ 4990461 h 5716810"/>
              <a:gd name="connsiteX7" fmla="*/ 0 w 5930205"/>
              <a:gd name="connsiteY7" fmla="*/ 0 h 5716810"/>
              <a:gd name="connsiteX0" fmla="*/ 0 w 5915056"/>
              <a:gd name="connsiteY0" fmla="*/ 0 h 5716810"/>
              <a:gd name="connsiteX1" fmla="*/ 5915056 w 5915056"/>
              <a:gd name="connsiteY1" fmla="*/ 12700 h 5716810"/>
              <a:gd name="connsiteX2" fmla="*/ 5904805 w 5915056"/>
              <a:gd name="connsiteY2" fmla="*/ 53249 h 5716810"/>
              <a:gd name="connsiteX3" fmla="*/ 5193605 w 5915056"/>
              <a:gd name="connsiteY3" fmla="*/ 1805210 h 5716810"/>
              <a:gd name="connsiteX4" fmla="*/ 4266505 w 5915056"/>
              <a:gd name="connsiteY4" fmla="*/ 3164110 h 5716810"/>
              <a:gd name="connsiteX5" fmla="*/ 726349 w 5915056"/>
              <a:gd name="connsiteY5" fmla="*/ 5716810 h 5716810"/>
              <a:gd name="connsiteX6" fmla="*/ 0 w 5915056"/>
              <a:gd name="connsiteY6" fmla="*/ 4990461 h 5716810"/>
              <a:gd name="connsiteX7" fmla="*/ 0 w 5915056"/>
              <a:gd name="connsiteY7" fmla="*/ 0 h 5716810"/>
              <a:gd name="connsiteX0" fmla="*/ 0 w 5915056"/>
              <a:gd name="connsiteY0" fmla="*/ 0 h 5716810"/>
              <a:gd name="connsiteX1" fmla="*/ 5915056 w 5915056"/>
              <a:gd name="connsiteY1" fmla="*/ 12700 h 5716810"/>
              <a:gd name="connsiteX2" fmla="*/ 5904805 w 5915056"/>
              <a:gd name="connsiteY2" fmla="*/ 53249 h 5716810"/>
              <a:gd name="connsiteX3" fmla="*/ 5193605 w 5915056"/>
              <a:gd name="connsiteY3" fmla="*/ 1805210 h 5716810"/>
              <a:gd name="connsiteX4" fmla="*/ 5904805 w 5915056"/>
              <a:gd name="connsiteY4" fmla="*/ 27210 h 5716810"/>
              <a:gd name="connsiteX5" fmla="*/ 726349 w 5915056"/>
              <a:gd name="connsiteY5" fmla="*/ 5716810 h 5716810"/>
              <a:gd name="connsiteX6" fmla="*/ 0 w 5915056"/>
              <a:gd name="connsiteY6" fmla="*/ 4990461 h 5716810"/>
              <a:gd name="connsiteX7" fmla="*/ 0 w 5915056"/>
              <a:gd name="connsiteY7" fmla="*/ 0 h 5716810"/>
              <a:gd name="connsiteX0" fmla="*/ 0 w 5915056"/>
              <a:gd name="connsiteY0" fmla="*/ 0 h 5716810"/>
              <a:gd name="connsiteX1" fmla="*/ 5915056 w 5915056"/>
              <a:gd name="connsiteY1" fmla="*/ 12700 h 5716810"/>
              <a:gd name="connsiteX2" fmla="*/ 5904805 w 5915056"/>
              <a:gd name="connsiteY2" fmla="*/ 53249 h 5716810"/>
              <a:gd name="connsiteX3" fmla="*/ 5193605 w 5915056"/>
              <a:gd name="connsiteY3" fmla="*/ 1805210 h 5716810"/>
              <a:gd name="connsiteX4" fmla="*/ 726349 w 5915056"/>
              <a:gd name="connsiteY4" fmla="*/ 5716810 h 5716810"/>
              <a:gd name="connsiteX5" fmla="*/ 0 w 5915056"/>
              <a:gd name="connsiteY5" fmla="*/ 4990461 h 5716810"/>
              <a:gd name="connsiteX6" fmla="*/ 0 w 5915056"/>
              <a:gd name="connsiteY6" fmla="*/ 0 h 5716810"/>
              <a:gd name="connsiteX0" fmla="*/ 0 w 5915056"/>
              <a:gd name="connsiteY0" fmla="*/ 0 h 5716810"/>
              <a:gd name="connsiteX1" fmla="*/ 5915056 w 5915056"/>
              <a:gd name="connsiteY1" fmla="*/ 12700 h 5716810"/>
              <a:gd name="connsiteX2" fmla="*/ 5904805 w 5915056"/>
              <a:gd name="connsiteY2" fmla="*/ 53249 h 5716810"/>
              <a:gd name="connsiteX3" fmla="*/ 726349 w 5915056"/>
              <a:gd name="connsiteY3" fmla="*/ 5716810 h 5716810"/>
              <a:gd name="connsiteX4" fmla="*/ 0 w 5915056"/>
              <a:gd name="connsiteY4" fmla="*/ 4990461 h 5716810"/>
              <a:gd name="connsiteX5" fmla="*/ 0 w 5915056"/>
              <a:gd name="connsiteY5" fmla="*/ 0 h 571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5056" h="5716810">
                <a:moveTo>
                  <a:pt x="0" y="0"/>
                </a:moveTo>
                <a:lnTo>
                  <a:pt x="5915056" y="12700"/>
                </a:lnTo>
                <a:lnTo>
                  <a:pt x="5904805" y="53249"/>
                </a:lnTo>
                <a:lnTo>
                  <a:pt x="726349" y="5716810"/>
                </a:lnTo>
                <a:lnTo>
                  <a:pt x="0" y="49904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</a:schemeClr>
              </a:gs>
              <a:gs pos="28000">
                <a:schemeClr val="tx1">
                  <a:lumMod val="60000"/>
                  <a:lumOff val="40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fr-FR" sz="24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65263" y="0"/>
            <a:ext cx="10971212" cy="6994525"/>
          </a:xfrm>
          <a:prstGeom prst="rect">
            <a:avLst/>
          </a:prstGeom>
          <a:blipFill>
            <a:blip r:embed="rId2">
              <a:alphaModFix amt="18000"/>
            </a:blip>
            <a:stretch>
              <a:fillRect/>
            </a:stretch>
          </a:blipFill>
        </p:spPr>
        <p:txBody>
          <a:bodyPr/>
          <a:lstStyle/>
          <a:p>
            <a:r>
              <a:rPr lang="fr-FR" smtClean="0"/>
              <a:t>Cliquez sur l'icône pour ajouter une image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39794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- Sous Titre - Pas d'ic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95274"/>
            <a:ext cx="11889564" cy="593860"/>
          </a:xfrm>
        </p:spPr>
        <p:txBody>
          <a:bodyPr lIns="324000" rIns="144000"/>
          <a:lstStyle>
            <a:lvl1pPr>
              <a:defRPr sz="4800"/>
            </a:lvl1pPr>
          </a:lstStyle>
          <a:p>
            <a:r>
              <a:rPr lang="en-US" dirty="0" err="1" smtClean="0"/>
              <a:t>Titre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535453"/>
            <a:ext cx="353681" cy="353681"/>
          </a:xfrm>
          <a:prstGeom prst="rect">
            <a:avLst/>
          </a:prstGeom>
          <a:solidFill>
            <a:srgbClr val="F47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6152588" y="6634306"/>
            <a:ext cx="6283887" cy="360219"/>
            <a:chOff x="6152588" y="6634306"/>
            <a:chExt cx="6283887" cy="360219"/>
          </a:xfrm>
        </p:grpSpPr>
        <p:sp>
          <p:nvSpPr>
            <p:cNvPr id="7" name="Rectangle 6"/>
            <p:cNvSpPr/>
            <p:nvPr userDrawn="1"/>
          </p:nvSpPr>
          <p:spPr>
            <a:xfrm>
              <a:off x="6589127" y="6634306"/>
              <a:ext cx="5847348" cy="360219"/>
            </a:xfrm>
            <a:prstGeom prst="rect">
              <a:avLst/>
            </a:prstGeom>
            <a:solidFill>
              <a:srgbClr val="EC00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6152588" y="6640844"/>
              <a:ext cx="353681" cy="353681"/>
            </a:xfrm>
            <a:prstGeom prst="rect">
              <a:avLst/>
            </a:prstGeom>
            <a:solidFill>
              <a:srgbClr val="F47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10"/>
            <p:cNvSpPr txBox="1"/>
            <p:nvPr userDrawn="1"/>
          </p:nvSpPr>
          <p:spPr>
            <a:xfrm>
              <a:off x="10829178" y="6652969"/>
              <a:ext cx="12538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tech.days</a:t>
              </a:r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 2015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  <p:sp>
          <p:nvSpPr>
            <p:cNvPr id="10" name="ZoneTexte 11"/>
            <p:cNvSpPr txBox="1"/>
            <p:nvPr userDrawn="1"/>
          </p:nvSpPr>
          <p:spPr>
            <a:xfrm>
              <a:off x="6650285" y="6652969"/>
              <a:ext cx="1159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#</a:t>
              </a:r>
              <a:r>
                <a:rPr lang="fr-FR" sz="1400" dirty="0" err="1" smtClean="0">
                  <a:solidFill>
                    <a:schemeClr val="bg1"/>
                  </a:solidFill>
                  <a:latin typeface="Segoe Pro Display Light" panose="020B0302040504020203" pitchFamily="34" charset="0"/>
                </a:rPr>
                <a:t>mstechdays</a:t>
              </a:r>
              <a:endParaRPr lang="fr-FR" sz="1400" dirty="0">
                <a:solidFill>
                  <a:schemeClr val="bg1"/>
                </a:solidFill>
                <a:latin typeface="Segoe Pro Display Light" panose="020B0302040504020203" pitchFamily="34" charset="0"/>
              </a:endParaRPr>
            </a:p>
          </p:txBody>
        </p:sp>
      </p:grp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Titre session pied de page</a:t>
            </a:r>
            <a:endParaRPr lang="fr-FR" dirty="0"/>
          </a:p>
        </p:txBody>
      </p:sp>
      <p:sp>
        <p:nvSpPr>
          <p:cNvPr id="13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638" y="1554261"/>
            <a:ext cx="11807825" cy="4895329"/>
          </a:xfrm>
          <a:prstGeom prst="rect">
            <a:avLst/>
          </a:prstGeom>
        </p:spPr>
        <p:txBody>
          <a:bodyPr lIns="0"/>
          <a:lstStyle>
            <a:lvl1pPr marL="342900" indent="-342900">
              <a:buFontTx/>
              <a:buChar char="‪"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342000" indent="-241300">
              <a:buFontTx/>
              <a:buChar char="‪"/>
              <a:defRPr sz="2800"/>
            </a:lvl2pPr>
            <a:lvl3pPr marL="342000" indent="-228600">
              <a:buFontTx/>
              <a:buChar char="‪"/>
              <a:defRPr sz="2400"/>
            </a:lvl3pPr>
            <a:lvl4pPr marL="342000" indent="-228600">
              <a:buFontTx/>
              <a:buChar char="‪"/>
              <a:defRPr sz="2000"/>
            </a:lvl4pPr>
            <a:lvl5pPr marL="342000" indent="-228600">
              <a:buFontTx/>
              <a:buChar char="‪"/>
              <a:defRPr sz="20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274638" y="904974"/>
            <a:ext cx="11888787" cy="443365"/>
          </a:xfrm>
          <a:prstGeom prst="rect">
            <a:avLst/>
          </a:prstGeom>
        </p:spPr>
        <p:txBody>
          <a:bodyPr lIns="324000"/>
          <a:lstStyle>
            <a:lvl1pPr marL="0" indent="0">
              <a:buNone/>
              <a:defRPr sz="32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smtClean="0"/>
              <a:t>Sous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08295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756000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461109" y="3177506"/>
            <a:ext cx="6995160" cy="894134"/>
          </a:xfrm>
          <a:prstGeom prst="rect">
            <a:avLst/>
          </a:prstGeom>
        </p:spPr>
      </p:pic>
      <p:sp>
        <p:nvSpPr>
          <p:cNvPr id="29" name="Footer Placeholder 28"/>
          <p:cNvSpPr>
            <a:spLocks noGrp="1"/>
          </p:cNvSpPr>
          <p:nvPr>
            <p:ph type="ftr" sz="quarter" idx="3"/>
          </p:nvPr>
        </p:nvSpPr>
        <p:spPr>
          <a:xfrm>
            <a:off x="274639" y="6608466"/>
            <a:ext cx="5727574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32742" rtl="0" eaLnBrk="1" latinLnBrk="0" hangingPunct="1">
              <a:defRPr lang="fr-FR" sz="1400" kern="1200" dirty="0">
                <a:solidFill>
                  <a:srgbClr val="EC008C"/>
                </a:solidFill>
                <a:latin typeface="Segoe Pro Display Light" panose="020B0302040504020203" pitchFamily="34" charset="0"/>
                <a:ea typeface="+mn-ea"/>
                <a:cs typeface="+mn-cs"/>
              </a:defRPr>
            </a:lvl1pPr>
          </a:lstStyle>
          <a:p>
            <a:r>
              <a:rPr lang="fr-FR" smtClean="0"/>
              <a:t>Titre session pied de page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027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4" r:id="rId1"/>
    <p:sldLayoutId id="2147484137" r:id="rId2"/>
    <p:sldLayoutId id="2147484138" r:id="rId3"/>
    <p:sldLayoutId id="2147484141" r:id="rId4"/>
    <p:sldLayoutId id="2147484142" r:id="rId5"/>
    <p:sldLayoutId id="2147484143" r:id="rId6"/>
    <p:sldLayoutId id="2147484144" r:id="rId7"/>
    <p:sldLayoutId id="2147484136" r:id="rId8"/>
    <p:sldLayoutId id="2147484152" r:id="rId9"/>
    <p:sldLayoutId id="2147484154" r:id="rId10"/>
    <p:sldLayoutId id="2147484147" r:id="rId11"/>
    <p:sldLayoutId id="2147484149" r:id="rId12"/>
    <p:sldLayoutId id="2147484150" r:id="rId13"/>
    <p:sldLayoutId id="2147484132" r:id="rId14"/>
    <p:sldLayoutId id="2147484139" r:id="rId15"/>
  </p:sldLayoutIdLst>
  <p:transition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bluetooth.org/gatt/services/Pages/ServiceViewer.aspx?u=org.bluetooth.service.battery_service.x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.com/tool/cc2541dk-sensor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tephane.sibue@guyzmo.fr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uyzmo.f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bluetooth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1029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Bluetooth </a:t>
            </a:r>
            <a:r>
              <a:rPr lang="fr-FR" dirty="0" err="1" smtClean="0"/>
              <a:t>Low</a:t>
            </a:r>
            <a:r>
              <a:rPr lang="fr-FR" dirty="0" smtClean="0"/>
              <a:t> </a:t>
            </a:r>
            <a:r>
              <a:rPr lang="fr-FR" dirty="0" err="1" smtClean="0"/>
              <a:t>Energy</a:t>
            </a:r>
            <a:r>
              <a:rPr lang="fr-FR" dirty="0" smtClean="0"/>
              <a:t> (BLE)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Les caractéristiques</a:t>
            </a:r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97" y="1553046"/>
            <a:ext cx="11506672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6290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Bluetooth </a:t>
            </a:r>
            <a:r>
              <a:rPr lang="fr-FR" dirty="0" err="1" smtClean="0"/>
              <a:t>Low</a:t>
            </a:r>
            <a:r>
              <a:rPr lang="fr-FR" dirty="0" smtClean="0"/>
              <a:t> </a:t>
            </a:r>
            <a:r>
              <a:rPr lang="fr-FR" dirty="0" err="1" smtClean="0"/>
              <a:t>Energy</a:t>
            </a:r>
            <a:r>
              <a:rPr lang="fr-FR" dirty="0" smtClean="0"/>
              <a:t> (BLE)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1800" dirty="0">
                <a:hlinkClick r:id="rId3"/>
              </a:rPr>
              <a:t>https://</a:t>
            </a:r>
            <a:r>
              <a:rPr lang="fr-FR" sz="1800" dirty="0" smtClean="0">
                <a:hlinkClick r:id="rId3"/>
              </a:rPr>
              <a:t>developer.bluetooth.org/gatt/services/Pages/ServiceViewer.aspx?u=org.bluetooth.service.battery_service.xml</a:t>
            </a:r>
            <a:endParaRPr lang="fr-FR" sz="1800" dirty="0" smtClean="0"/>
          </a:p>
          <a:p>
            <a:endParaRPr lang="fr-FR" sz="1800" dirty="0" smtClean="0"/>
          </a:p>
          <a:p>
            <a:r>
              <a:rPr lang="fr-FR" sz="3200" u="sng" dirty="0" smtClean="0"/>
              <a:t>Service</a:t>
            </a:r>
          </a:p>
          <a:p>
            <a:r>
              <a:rPr lang="fr-FR" sz="3200" b="1" dirty="0" err="1" smtClean="0"/>
              <a:t>Battery</a:t>
            </a:r>
            <a:r>
              <a:rPr lang="fr-FR" sz="3200" b="1" dirty="0" smtClean="0"/>
              <a:t> Service </a:t>
            </a:r>
            <a:r>
              <a:rPr lang="fr-FR" sz="3200" dirty="0" smtClean="0"/>
              <a:t>0x180F (0000</a:t>
            </a:r>
            <a:r>
              <a:rPr lang="fr-FR" sz="3200" b="1" dirty="0" smtClean="0"/>
              <a:t>180F</a:t>
            </a:r>
            <a:r>
              <a:rPr lang="fr-FR" sz="3200" dirty="0" smtClean="0"/>
              <a:t>-0000-1000-8000-00805F9B34FB)</a:t>
            </a:r>
          </a:p>
          <a:p>
            <a:endParaRPr lang="fr-FR" sz="3200" dirty="0" smtClean="0"/>
          </a:p>
          <a:p>
            <a:r>
              <a:rPr lang="fr-FR" sz="3200" u="sng" dirty="0" smtClean="0"/>
              <a:t>Caractéristique</a:t>
            </a:r>
          </a:p>
          <a:p>
            <a:r>
              <a:rPr lang="fr-FR" sz="3200" b="1" dirty="0" err="1" smtClean="0"/>
              <a:t>Battery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Level</a:t>
            </a:r>
            <a:r>
              <a:rPr lang="fr-FR" sz="3200" b="1" dirty="0" smtClean="0"/>
              <a:t> </a:t>
            </a:r>
            <a:r>
              <a:rPr lang="fr-FR" sz="3200" dirty="0" smtClean="0"/>
              <a:t>0x2A19 (0000</a:t>
            </a:r>
            <a:r>
              <a:rPr lang="fr-FR" sz="3200" b="1" dirty="0" smtClean="0"/>
              <a:t>2A19</a:t>
            </a:r>
            <a:r>
              <a:rPr lang="fr-FR" sz="3200" dirty="0" smtClean="0"/>
              <a:t>-0000-1000-8000-00805F9B34FB)</a:t>
            </a:r>
          </a:p>
          <a:p>
            <a:r>
              <a:rPr lang="fr-FR" sz="3200" dirty="0" smtClean="0"/>
              <a:t>Type uint8</a:t>
            </a:r>
          </a:p>
          <a:p>
            <a:r>
              <a:rPr lang="fr-FR" sz="3200" dirty="0" smtClean="0"/>
              <a:t>min=0, max=100</a:t>
            </a:r>
          </a:p>
          <a:p>
            <a:r>
              <a:rPr lang="fr-FR" sz="3200" dirty="0" smtClean="0"/>
              <a:t>Format %</a:t>
            </a:r>
          </a:p>
          <a:p>
            <a:endParaRPr lang="fr-FR" sz="3200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sz="18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98915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Station météo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3200" dirty="0" smtClean="0"/>
              <a:t>Station météo réalisée avec un </a:t>
            </a:r>
            <a:r>
              <a:rPr lang="fr-FR" sz="3200" dirty="0" err="1" smtClean="0"/>
              <a:t>SensorTag</a:t>
            </a:r>
            <a:r>
              <a:rPr lang="fr-FR" sz="3200" dirty="0" smtClean="0"/>
              <a:t> (Texas Instruments)</a:t>
            </a:r>
          </a:p>
          <a:p>
            <a:endParaRPr lang="fr-FR" sz="3200" dirty="0"/>
          </a:p>
          <a:p>
            <a:r>
              <a:rPr lang="fr-FR" sz="3200" dirty="0" smtClean="0"/>
              <a:t>Température</a:t>
            </a:r>
          </a:p>
          <a:p>
            <a:r>
              <a:rPr lang="fr-FR" sz="3200" dirty="0" smtClean="0"/>
              <a:t>Humidité</a:t>
            </a:r>
          </a:p>
          <a:p>
            <a:r>
              <a:rPr lang="fr-FR" sz="3200" dirty="0" smtClean="0"/>
              <a:t>Pression atmosphérique</a:t>
            </a:r>
          </a:p>
          <a:p>
            <a:endParaRPr lang="fr-FR" sz="3200" dirty="0"/>
          </a:p>
          <a:p>
            <a:r>
              <a:rPr lang="fr-FR" sz="3200" dirty="0" smtClean="0"/>
              <a:t>= Petite station météo</a:t>
            </a:r>
          </a:p>
          <a:p>
            <a:endParaRPr lang="fr-FR" sz="3200" dirty="0"/>
          </a:p>
          <a:p>
            <a:r>
              <a:rPr lang="fr-FR" sz="3200" dirty="0">
                <a:hlinkClick r:id="rId3"/>
              </a:rPr>
              <a:t>http://</a:t>
            </a:r>
            <a:r>
              <a:rPr lang="fr-FR" sz="3200" dirty="0" smtClean="0">
                <a:hlinkClick r:id="rId3"/>
              </a:rPr>
              <a:t>www.ti.com/tool/cc2541dk-sensor</a:t>
            </a:r>
            <a:endParaRPr lang="fr-FR" sz="3200" dirty="0" smtClean="0"/>
          </a:p>
          <a:p>
            <a:endParaRPr lang="fr-FR" sz="3200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sz="18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250" y="2489150"/>
            <a:ext cx="3743697" cy="35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6578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Station météo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74638" y="1048991"/>
            <a:ext cx="11807825" cy="5400600"/>
          </a:xfrm>
        </p:spPr>
        <p:txBody>
          <a:bodyPr/>
          <a:lstStyle/>
          <a:p>
            <a:r>
              <a:rPr lang="fr-FR" sz="3200" dirty="0" smtClean="0"/>
              <a:t>IR </a:t>
            </a:r>
            <a:r>
              <a:rPr lang="fr-FR" sz="3200" dirty="0" err="1" smtClean="0"/>
              <a:t>Temperature</a:t>
            </a:r>
            <a:r>
              <a:rPr lang="fr-FR" sz="3200" dirty="0" smtClean="0"/>
              <a:t> Service : F000AA00-0451-4000-B000-00000000000</a:t>
            </a:r>
          </a:p>
          <a:p>
            <a:endParaRPr lang="fr-FR" sz="3200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13" y="1553046"/>
            <a:ext cx="10729192" cy="495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181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Station météo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74638" y="1048991"/>
            <a:ext cx="11807825" cy="5400600"/>
          </a:xfrm>
        </p:spPr>
        <p:txBody>
          <a:bodyPr/>
          <a:lstStyle/>
          <a:p>
            <a:r>
              <a:rPr lang="fr-FR" sz="3200" dirty="0" smtClean="0"/>
              <a:t>IR </a:t>
            </a:r>
            <a:r>
              <a:rPr lang="fr-FR" sz="3200" dirty="0" err="1" smtClean="0"/>
              <a:t>Temperature</a:t>
            </a:r>
            <a:r>
              <a:rPr lang="fr-FR" sz="3200" dirty="0" smtClean="0"/>
              <a:t> Service : F000AA00-0451-4000-B000-00000000000</a:t>
            </a:r>
          </a:p>
          <a:p>
            <a:r>
              <a:rPr lang="fr-FR" sz="3200" dirty="0" smtClean="0"/>
              <a:t>Data : F000AA01-0451-4000-B000-00000000000</a:t>
            </a:r>
          </a:p>
          <a:p>
            <a:r>
              <a:rPr lang="fr-FR" sz="3200" dirty="0" smtClean="0"/>
              <a:t>Config : F000AA02-0451-4000-B000-00000000000</a:t>
            </a:r>
            <a:endParaRPr lang="fr-FR" sz="3200" dirty="0"/>
          </a:p>
          <a:p>
            <a:endParaRPr lang="fr-FR" sz="3200" dirty="0"/>
          </a:p>
          <a:p>
            <a:endParaRPr lang="fr-FR" sz="3200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79761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Station météo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74638" y="1042877"/>
            <a:ext cx="11807825" cy="5406714"/>
          </a:xfrm>
        </p:spPr>
        <p:txBody>
          <a:bodyPr/>
          <a:lstStyle/>
          <a:p>
            <a:r>
              <a:rPr lang="fr-FR" sz="3200" dirty="0" err="1" smtClean="0"/>
              <a:t>Humidity</a:t>
            </a:r>
            <a:r>
              <a:rPr lang="fr-FR" sz="3200" dirty="0"/>
              <a:t> Service : </a:t>
            </a:r>
            <a:r>
              <a:rPr lang="fr-FR" sz="3200" dirty="0" smtClean="0"/>
              <a:t>F000AA20-0451-4000-B000-00000000000</a:t>
            </a:r>
            <a:endParaRPr lang="fr-FR" sz="3200" dirty="0"/>
          </a:p>
          <a:p>
            <a:endParaRPr lang="fr-FR" sz="3200" dirty="0" smtClean="0"/>
          </a:p>
          <a:p>
            <a:endParaRPr lang="fr-FR" sz="3200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13" y="1553046"/>
            <a:ext cx="11665296" cy="478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244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Station météo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74638" y="1048991"/>
            <a:ext cx="11807825" cy="5400600"/>
          </a:xfrm>
        </p:spPr>
        <p:txBody>
          <a:bodyPr/>
          <a:lstStyle/>
          <a:p>
            <a:r>
              <a:rPr lang="fr-FR" sz="3200" dirty="0" err="1" smtClean="0"/>
              <a:t>Humidity</a:t>
            </a:r>
            <a:r>
              <a:rPr lang="fr-FR" sz="3200" dirty="0" smtClean="0"/>
              <a:t> Service : F000AA20-0451-4000-B000-00000000000</a:t>
            </a:r>
          </a:p>
          <a:p>
            <a:r>
              <a:rPr lang="fr-FR" sz="3200" dirty="0" smtClean="0"/>
              <a:t>Data : F000AA21-0451-4000-B000-00000000000</a:t>
            </a:r>
          </a:p>
          <a:p>
            <a:r>
              <a:rPr lang="fr-FR" sz="3200" dirty="0" smtClean="0"/>
              <a:t>Config : F000AA22-0451-4000-B000-00000000000</a:t>
            </a:r>
            <a:endParaRPr lang="fr-FR" sz="3200" dirty="0"/>
          </a:p>
          <a:p>
            <a:endParaRPr lang="fr-FR" sz="3200" dirty="0"/>
          </a:p>
          <a:p>
            <a:endParaRPr lang="fr-FR" sz="3200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49453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Station météo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74638" y="1013371"/>
            <a:ext cx="11807825" cy="5436219"/>
          </a:xfrm>
        </p:spPr>
        <p:txBody>
          <a:bodyPr/>
          <a:lstStyle/>
          <a:p>
            <a:r>
              <a:rPr lang="fr-FR" sz="3200" dirty="0" err="1" smtClean="0"/>
              <a:t>Barometer</a:t>
            </a:r>
            <a:r>
              <a:rPr lang="fr-FR" sz="3200" dirty="0"/>
              <a:t> Service : </a:t>
            </a:r>
            <a:r>
              <a:rPr lang="fr-FR" sz="3200" dirty="0" smtClean="0"/>
              <a:t>F000AA40-0451-4000-B000-00000000000</a:t>
            </a:r>
            <a:endParaRPr lang="fr-FR" sz="3200" dirty="0"/>
          </a:p>
          <a:p>
            <a:endParaRPr lang="fr-FR" sz="3200" dirty="0" smtClean="0"/>
          </a:p>
          <a:p>
            <a:endParaRPr lang="fr-FR" sz="3200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13" y="1553046"/>
            <a:ext cx="8208912" cy="501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846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Station météo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74638" y="1048991"/>
            <a:ext cx="11807825" cy="5400600"/>
          </a:xfrm>
        </p:spPr>
        <p:txBody>
          <a:bodyPr/>
          <a:lstStyle/>
          <a:p>
            <a:r>
              <a:rPr lang="fr-FR" sz="3200" dirty="0" err="1" smtClean="0"/>
              <a:t>Barometer</a:t>
            </a:r>
            <a:r>
              <a:rPr lang="fr-FR" sz="3200" dirty="0" smtClean="0"/>
              <a:t> Service : F000AA40-0451-4000-B000-00000000000</a:t>
            </a:r>
          </a:p>
          <a:p>
            <a:r>
              <a:rPr lang="fr-FR" sz="3200" dirty="0" smtClean="0"/>
              <a:t>Data : F000AA41-0451-4000-B000-00000000000</a:t>
            </a:r>
          </a:p>
          <a:p>
            <a:r>
              <a:rPr lang="fr-FR" sz="3200" dirty="0" smtClean="0"/>
              <a:t>Config : F000AA42-0451-4000-B000-00000000000</a:t>
            </a:r>
          </a:p>
          <a:p>
            <a:r>
              <a:rPr lang="fr-FR" sz="3200" dirty="0" smtClean="0"/>
              <a:t>Calibration : F000AA43-0451-4000-B000-00000000000</a:t>
            </a:r>
            <a:endParaRPr lang="fr-FR" sz="3200" dirty="0"/>
          </a:p>
          <a:p>
            <a:endParaRPr lang="fr-FR" sz="3200" dirty="0"/>
          </a:p>
          <a:p>
            <a:endParaRPr lang="fr-FR" sz="3200" dirty="0"/>
          </a:p>
          <a:p>
            <a:endParaRPr lang="fr-FR" sz="3200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1079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L’application </a:t>
            </a:r>
            <a:r>
              <a:rPr lang="fr-FR" dirty="0" err="1" smtClean="0"/>
              <a:t>StationMétéo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Affiche :</a:t>
            </a:r>
          </a:p>
          <a:p>
            <a:r>
              <a:rPr lang="fr-FR" dirty="0"/>
              <a:t>L</a:t>
            </a:r>
            <a:r>
              <a:rPr lang="fr-FR" dirty="0" smtClean="0"/>
              <a:t>a température courante en °C</a:t>
            </a:r>
          </a:p>
          <a:p>
            <a:r>
              <a:rPr lang="fr-FR" dirty="0" smtClean="0"/>
              <a:t>La pression atmosphérique en </a:t>
            </a:r>
            <a:r>
              <a:rPr lang="fr-FR" dirty="0" err="1" smtClean="0"/>
              <a:t>hPa</a:t>
            </a:r>
            <a:endParaRPr lang="fr-FR" dirty="0" smtClean="0"/>
          </a:p>
          <a:p>
            <a:r>
              <a:rPr lang="fr-FR" dirty="0" smtClean="0"/>
              <a:t>Le degré d’humidité en %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Application universelle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80713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Bluetooth Low Energy </a:t>
            </a:r>
            <a:r>
              <a:rPr lang="en-US" sz="4400" b="1" dirty="0" err="1"/>
              <a:t>dans</a:t>
            </a:r>
            <a:r>
              <a:rPr lang="en-US" sz="4400" b="1" dirty="0"/>
              <a:t> les applications Windows</a:t>
            </a:r>
            <a:endParaRPr lang="fr-FR" sz="4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smtClean="0"/>
              <a:t>Stéphane Sibué (GUYZMO)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>
                <a:hlinkClick r:id="rId2"/>
              </a:rPr>
              <a:t>s</a:t>
            </a:r>
            <a:r>
              <a:rPr lang="fr-FR" dirty="0" smtClean="0">
                <a:hlinkClick r:id="rId2"/>
              </a:rPr>
              <a:t>tephane.sibue@guyzmo.fr</a:t>
            </a:r>
            <a:endParaRPr lang="fr-FR" dirty="0" smtClean="0"/>
          </a:p>
          <a:p>
            <a:r>
              <a:rPr lang="fr-FR" dirty="0" smtClean="0"/>
              <a:t>@</a:t>
            </a:r>
            <a:r>
              <a:rPr lang="fr-FR" dirty="0" err="1" smtClean="0"/>
              <a:t>codeppc</a:t>
            </a:r>
            <a:endParaRPr lang="fr-FR" dirty="0" smtClean="0"/>
          </a:p>
          <a:p>
            <a:r>
              <a:rPr lang="fr-FR" dirty="0" smtClean="0"/>
              <a:t>@Guyzmo73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20274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429" y="2267769"/>
            <a:ext cx="4225486" cy="398175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L’application </a:t>
            </a:r>
            <a:r>
              <a:rPr lang="fr-FR" dirty="0" err="1" smtClean="0"/>
              <a:t>StationMétéo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La pression atmosphérique permet de déterminer</a:t>
            </a:r>
          </a:p>
          <a:p>
            <a:r>
              <a:rPr lang="fr-FR" dirty="0" smtClean="0"/>
              <a:t>un type de temps :</a:t>
            </a:r>
          </a:p>
          <a:p>
            <a:endParaRPr lang="fr-FR" dirty="0"/>
          </a:p>
          <a:p>
            <a:r>
              <a:rPr lang="fr-FR" sz="3200" dirty="0" smtClean="0"/>
              <a:t>&lt; 980		Tempête</a:t>
            </a:r>
          </a:p>
          <a:p>
            <a:r>
              <a:rPr lang="fr-FR" sz="3200" dirty="0" smtClean="0"/>
              <a:t>980 à 1000 	Pluie ou vent</a:t>
            </a:r>
          </a:p>
          <a:p>
            <a:r>
              <a:rPr lang="fr-FR" sz="3200" dirty="0" smtClean="0"/>
              <a:t>1000 à 1030	Variable</a:t>
            </a:r>
          </a:p>
          <a:p>
            <a:r>
              <a:rPr lang="fr-FR" sz="3200" dirty="0" smtClean="0"/>
              <a:t>1030 à 1050	Beau temps</a:t>
            </a:r>
          </a:p>
          <a:p>
            <a:r>
              <a:rPr lang="fr-FR" sz="3200" dirty="0" smtClean="0"/>
              <a:t>&gt;1050		Très sec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Application universelle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33246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L’application </a:t>
            </a:r>
            <a:r>
              <a:rPr lang="fr-FR" dirty="0" err="1" smtClean="0"/>
              <a:t>StationMétéo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Version Windows Phone 8.1</a:t>
            </a:r>
          </a:p>
          <a:p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Application universelle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517" y="295274"/>
            <a:ext cx="3424908" cy="6088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491342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L’application </a:t>
            </a:r>
            <a:r>
              <a:rPr lang="fr-FR" dirty="0" err="1" smtClean="0"/>
              <a:t>StationMétéo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Version Windows 8.1</a:t>
            </a:r>
          </a:p>
          <a:p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Application universelle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133" y="1344774"/>
            <a:ext cx="7034064" cy="3956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65762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L’application </a:t>
            </a:r>
            <a:r>
              <a:rPr lang="fr-FR" dirty="0" err="1" smtClean="0"/>
              <a:t>StationMétéo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95% du code identique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Application universelle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13" y="2371610"/>
            <a:ext cx="2291246" cy="4073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101" y="2386908"/>
            <a:ext cx="7235228" cy="4069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972001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L’application </a:t>
            </a:r>
            <a:r>
              <a:rPr lang="fr-FR" dirty="0" err="1" smtClean="0"/>
              <a:t>StationMétéo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95% du code se trouve dans le</a:t>
            </a:r>
          </a:p>
          <a:p>
            <a:r>
              <a:rPr lang="fr-FR" dirty="0" smtClean="0"/>
              <a:t>Projet « </a:t>
            </a:r>
            <a:r>
              <a:rPr lang="fr-FR" dirty="0" err="1" smtClean="0"/>
              <a:t>Shared</a:t>
            </a:r>
            <a:r>
              <a:rPr lang="fr-FR" dirty="0" smtClean="0"/>
              <a:t> »</a:t>
            </a:r>
          </a:p>
          <a:p>
            <a:endParaRPr lang="fr-FR" dirty="0"/>
          </a:p>
          <a:p>
            <a:r>
              <a:rPr lang="fr-FR" dirty="0" smtClean="0"/>
              <a:t>Seule « </a:t>
            </a:r>
            <a:r>
              <a:rPr lang="fr-FR" dirty="0" err="1" smtClean="0"/>
              <a:t>MainPage.xaml</a:t>
            </a:r>
            <a:r>
              <a:rPr lang="fr-FR" dirty="0" smtClean="0"/>
              <a:t> » est</a:t>
            </a:r>
          </a:p>
          <a:p>
            <a:r>
              <a:rPr lang="fr-FR" dirty="0" smtClean="0"/>
              <a:t>Propre à chaque plateforme.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Application universelle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674" y="295274"/>
            <a:ext cx="4419751" cy="608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208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L’application </a:t>
            </a:r>
            <a:r>
              <a:rPr lang="fr-FR" dirty="0" err="1" smtClean="0"/>
              <a:t>StationMétéo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Définir les services utilisés par l’application</a:t>
            </a:r>
          </a:p>
          <a:p>
            <a:r>
              <a:rPr lang="fr-FR" dirty="0" smtClean="0"/>
              <a:t>Dans «</a:t>
            </a:r>
            <a:r>
              <a:rPr lang="fr-FR" dirty="0"/>
              <a:t> </a:t>
            </a:r>
            <a:r>
              <a:rPr lang="fr-FR" dirty="0" err="1" smtClean="0"/>
              <a:t>Package.appxmanifest</a:t>
            </a:r>
            <a:r>
              <a:rPr lang="fr-FR" dirty="0" smtClean="0"/>
              <a:t> »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Application universelle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05" y="2909096"/>
            <a:ext cx="11192992" cy="352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109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Espace de noms à utiliser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err="1"/>
              <a:t>Windows.Devices.Bluetooth.GenericAttributeProfile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76997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Connexion à un service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r>
              <a:rPr lang="fr-FR" dirty="0" smtClean="0"/>
              <a:t>On indique quel service on souhaite récupérer (filtre)</a:t>
            </a:r>
          </a:p>
          <a:p>
            <a:endParaRPr lang="fr-FR" dirty="0"/>
          </a:p>
          <a:p>
            <a:r>
              <a:rPr lang="fr-FR" dirty="0" smtClean="0"/>
              <a:t>On ne sélectionne que les </a:t>
            </a:r>
            <a:r>
              <a:rPr lang="fr-FR" dirty="0" err="1" smtClean="0"/>
              <a:t>devices</a:t>
            </a:r>
            <a:r>
              <a:rPr lang="fr-FR" dirty="0" smtClean="0"/>
              <a:t> porteur de ce service qui sont de type </a:t>
            </a:r>
            <a:r>
              <a:rPr lang="fr-FR" dirty="0" err="1" smtClean="0"/>
              <a:t>SensorTag</a:t>
            </a:r>
            <a:r>
              <a:rPr lang="fr-FR" dirty="0" smtClean="0"/>
              <a:t> (le premier qui se présente dans notre exemple)</a:t>
            </a:r>
          </a:p>
          <a:p>
            <a:endParaRPr lang="fr-FR" dirty="0"/>
          </a:p>
          <a:p>
            <a:r>
              <a:rPr lang="fr-FR" dirty="0" smtClean="0"/>
              <a:t>A partir de là on a un « </a:t>
            </a:r>
            <a:r>
              <a:rPr lang="fr-FR" dirty="0" err="1" smtClean="0"/>
              <a:t>GattDeviceService</a:t>
            </a:r>
            <a:r>
              <a:rPr lang="fr-FR" dirty="0" smtClean="0"/>
              <a:t> » qui est le point d’entrée vers les caractéristiques du service</a:t>
            </a:r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8409098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Connexion à un service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pPr marL="0" indent="0">
              <a:buNone/>
            </a:pPr>
            <a:r>
              <a:rPr lang="fr-FR" sz="1800" b="1" dirty="0" err="1" smtClean="0"/>
              <a:t>private</a:t>
            </a:r>
            <a:r>
              <a:rPr lang="fr-FR" sz="1800" b="1" dirty="0" smtClean="0"/>
              <a:t> </a:t>
            </a:r>
            <a:r>
              <a:rPr lang="fr-FR" sz="1800" b="1" dirty="0" err="1"/>
              <a:t>async</a:t>
            </a:r>
            <a:r>
              <a:rPr lang="fr-FR" sz="1800" b="1" dirty="0"/>
              <a:t> </a:t>
            </a:r>
            <a:r>
              <a:rPr lang="fr-FR" sz="1800" b="1" dirty="0" err="1"/>
              <a:t>Task</a:t>
            </a:r>
            <a:r>
              <a:rPr lang="fr-FR" sz="1800" b="1" dirty="0"/>
              <a:t>&lt;</a:t>
            </a:r>
            <a:r>
              <a:rPr lang="fr-FR" sz="1800" b="1" dirty="0" err="1"/>
              <a:t>GattDeviceService</a:t>
            </a:r>
            <a:r>
              <a:rPr lang="fr-FR" sz="1800" b="1" dirty="0"/>
              <a:t>&gt; </a:t>
            </a:r>
            <a:r>
              <a:rPr lang="fr-FR" sz="1800" b="1" dirty="0" err="1"/>
              <a:t>GetDeviceService</a:t>
            </a:r>
            <a:r>
              <a:rPr lang="fr-FR" sz="1800" b="1" dirty="0"/>
              <a:t>(</a:t>
            </a:r>
            <a:r>
              <a:rPr lang="fr-FR" sz="1800" b="1" dirty="0" err="1"/>
              <a:t>Guid</a:t>
            </a:r>
            <a:r>
              <a:rPr lang="fr-FR" sz="1800" b="1" dirty="0"/>
              <a:t> </a:t>
            </a:r>
            <a:r>
              <a:rPr lang="fr-FR" sz="1800" b="1" dirty="0" err="1"/>
              <a:t>wService</a:t>
            </a:r>
            <a:r>
              <a:rPr lang="fr-FR" sz="1800" b="1" dirty="0"/>
              <a:t>)</a:t>
            </a:r>
          </a:p>
          <a:p>
            <a:pPr marL="0" indent="0">
              <a:buNone/>
            </a:pPr>
            <a:r>
              <a:rPr lang="fr-FR" sz="1800" b="1" dirty="0" smtClean="0"/>
              <a:t>{</a:t>
            </a:r>
            <a:endParaRPr lang="fr-FR" sz="1800" b="1" dirty="0"/>
          </a:p>
          <a:p>
            <a:pPr marL="0" indent="0">
              <a:buNone/>
            </a:pPr>
            <a:r>
              <a:rPr lang="fr-FR" sz="1800" b="1" dirty="0" smtClean="0"/>
              <a:t>    var </a:t>
            </a:r>
            <a:r>
              <a:rPr lang="fr-FR" sz="1800" b="1" dirty="0" err="1"/>
              <a:t>wFilter</a:t>
            </a:r>
            <a:r>
              <a:rPr lang="fr-FR" sz="1800" b="1" dirty="0"/>
              <a:t> = </a:t>
            </a:r>
            <a:r>
              <a:rPr lang="fr-FR" sz="1800" b="1" dirty="0" err="1"/>
              <a:t>GattDeviceService.GetDeviceSelectorFromUuid</a:t>
            </a:r>
            <a:r>
              <a:rPr lang="fr-FR" sz="1800" b="1" dirty="0"/>
              <a:t>(</a:t>
            </a:r>
            <a:r>
              <a:rPr lang="fr-FR" sz="1800" b="1" dirty="0" err="1"/>
              <a:t>wService</a:t>
            </a:r>
            <a:r>
              <a:rPr lang="fr-FR" sz="1800" b="1" dirty="0"/>
              <a:t>);</a:t>
            </a:r>
          </a:p>
          <a:p>
            <a:pPr marL="0" indent="0">
              <a:buNone/>
            </a:pPr>
            <a:r>
              <a:rPr lang="fr-FR" sz="1800" b="1" dirty="0"/>
              <a:t> </a:t>
            </a:r>
            <a:r>
              <a:rPr lang="fr-FR" sz="1800" b="1" dirty="0" smtClean="0"/>
              <a:t>   var </a:t>
            </a:r>
            <a:r>
              <a:rPr lang="fr-FR" sz="1800" b="1" dirty="0" err="1"/>
              <a:t>wDevices</a:t>
            </a:r>
            <a:r>
              <a:rPr lang="fr-FR" sz="1800" b="1" dirty="0"/>
              <a:t> = </a:t>
            </a:r>
            <a:r>
              <a:rPr lang="fr-FR" sz="1800" b="1" dirty="0" err="1"/>
              <a:t>await</a:t>
            </a:r>
            <a:r>
              <a:rPr lang="fr-FR" sz="1800" b="1" dirty="0"/>
              <a:t> </a:t>
            </a:r>
            <a:r>
              <a:rPr lang="fr-FR" sz="1800" b="1" dirty="0" err="1"/>
              <a:t>DeviceInformation.FindAllAsync</a:t>
            </a:r>
            <a:r>
              <a:rPr lang="fr-FR" sz="1800" b="1" dirty="0"/>
              <a:t>(</a:t>
            </a:r>
            <a:r>
              <a:rPr lang="fr-FR" sz="1800" b="1" dirty="0" err="1"/>
              <a:t>wFilter</a:t>
            </a:r>
            <a:r>
              <a:rPr lang="fr-FR" sz="1800" b="1" dirty="0"/>
              <a:t>);</a:t>
            </a:r>
          </a:p>
          <a:p>
            <a:pPr marL="0" indent="0">
              <a:buNone/>
            </a:pPr>
            <a:endParaRPr lang="fr-FR" sz="1800" b="1" dirty="0"/>
          </a:p>
          <a:p>
            <a:pPr marL="0" indent="0">
              <a:buNone/>
            </a:pPr>
            <a:r>
              <a:rPr lang="en-US" sz="1800" b="1" dirty="0" smtClean="0"/>
              <a:t>    </a:t>
            </a:r>
            <a:r>
              <a:rPr lang="en-US" sz="1800" b="1" dirty="0" err="1" smtClean="0"/>
              <a:t>foreach</a:t>
            </a:r>
            <a:r>
              <a:rPr lang="en-US" sz="1800" b="1" dirty="0" smtClean="0"/>
              <a:t> </a:t>
            </a:r>
            <a:r>
              <a:rPr lang="en-US" sz="1800" b="1" dirty="0"/>
              <a:t>(</a:t>
            </a:r>
            <a:r>
              <a:rPr lang="en-US" sz="1800" b="1" dirty="0" err="1"/>
              <a:t>var</a:t>
            </a:r>
            <a:r>
              <a:rPr lang="en-US" sz="1800" b="1" dirty="0"/>
              <a:t> </a:t>
            </a:r>
            <a:r>
              <a:rPr lang="en-US" sz="1800" b="1" dirty="0" err="1"/>
              <a:t>wDevice</a:t>
            </a:r>
            <a:r>
              <a:rPr lang="en-US" sz="1800" b="1" dirty="0"/>
              <a:t> in </a:t>
            </a:r>
            <a:r>
              <a:rPr lang="en-US" sz="1800" b="1" dirty="0" err="1"/>
              <a:t>wDevices</a:t>
            </a:r>
            <a:r>
              <a:rPr lang="en-US" sz="1800" b="1" dirty="0"/>
              <a:t>)</a:t>
            </a:r>
          </a:p>
          <a:p>
            <a:pPr marL="0" indent="0">
              <a:buNone/>
            </a:pPr>
            <a:r>
              <a:rPr lang="fr-FR" sz="1800" b="1" dirty="0" smtClean="0"/>
              <a:t>    {</a:t>
            </a:r>
            <a:endParaRPr lang="fr-FR" sz="1800" b="1" dirty="0"/>
          </a:p>
          <a:p>
            <a:pPr marL="0" indent="0">
              <a:buNone/>
            </a:pPr>
            <a:r>
              <a:rPr lang="nb-NO" sz="1800" b="1" dirty="0" smtClean="0"/>
              <a:t>        if </a:t>
            </a:r>
            <a:r>
              <a:rPr lang="nb-NO" sz="1800" b="1" dirty="0"/>
              <a:t>(wDevice.Name == "TI BLE Sensor Tag")</a:t>
            </a:r>
          </a:p>
          <a:p>
            <a:pPr marL="0" indent="0">
              <a:buNone/>
            </a:pPr>
            <a:r>
              <a:rPr lang="fr-FR" sz="1800" b="1" dirty="0" smtClean="0"/>
              <a:t>        {</a:t>
            </a:r>
            <a:endParaRPr lang="fr-FR" sz="1800" b="1" dirty="0"/>
          </a:p>
          <a:p>
            <a:pPr marL="0" indent="0">
              <a:buNone/>
            </a:pPr>
            <a:r>
              <a:rPr lang="fr-FR" sz="1800" b="1" dirty="0" smtClean="0"/>
              <a:t>            // </a:t>
            </a:r>
            <a:r>
              <a:rPr lang="fr-FR" sz="1800" b="1" dirty="0"/>
              <a:t>On a trouvé un </a:t>
            </a:r>
            <a:r>
              <a:rPr lang="fr-FR" sz="1800" b="1" dirty="0" err="1" smtClean="0"/>
              <a:t>SensorTag</a:t>
            </a:r>
            <a:endParaRPr lang="fr-FR" sz="1800" b="1" dirty="0"/>
          </a:p>
          <a:p>
            <a:pPr marL="0" indent="0">
              <a:buNone/>
            </a:pPr>
            <a:r>
              <a:rPr lang="fr-FR" sz="1800" b="1" dirty="0" smtClean="0"/>
              <a:t>            return </a:t>
            </a:r>
            <a:r>
              <a:rPr lang="fr-FR" sz="1800" b="1" dirty="0" err="1"/>
              <a:t>await</a:t>
            </a:r>
            <a:r>
              <a:rPr lang="fr-FR" sz="1800" b="1" dirty="0"/>
              <a:t> </a:t>
            </a:r>
            <a:r>
              <a:rPr lang="fr-FR" sz="1800" b="1" dirty="0" err="1"/>
              <a:t>GattDeviceService.FromIdAsync</a:t>
            </a:r>
            <a:r>
              <a:rPr lang="fr-FR" sz="1800" b="1" dirty="0"/>
              <a:t>(</a:t>
            </a:r>
            <a:r>
              <a:rPr lang="fr-FR" sz="1800" b="1" dirty="0" err="1"/>
              <a:t>wDevice.Id</a:t>
            </a:r>
            <a:r>
              <a:rPr lang="fr-FR" sz="1800" b="1" dirty="0"/>
              <a:t>);</a:t>
            </a:r>
          </a:p>
          <a:p>
            <a:pPr marL="0" indent="0">
              <a:buNone/>
            </a:pPr>
            <a:r>
              <a:rPr lang="fr-FR" sz="1800" b="1" dirty="0" smtClean="0"/>
              <a:t>        }</a:t>
            </a:r>
            <a:endParaRPr lang="fr-FR" sz="1800" b="1" dirty="0"/>
          </a:p>
          <a:p>
            <a:pPr marL="0" indent="0">
              <a:buNone/>
            </a:pPr>
            <a:r>
              <a:rPr lang="fr-FR" sz="1800" b="1" dirty="0" smtClean="0"/>
              <a:t>    }</a:t>
            </a:r>
            <a:endParaRPr lang="fr-FR" sz="1800" b="1" dirty="0"/>
          </a:p>
          <a:p>
            <a:pPr marL="0" indent="0">
              <a:buNone/>
            </a:pPr>
            <a:endParaRPr lang="fr-FR" sz="1800" b="1" dirty="0"/>
          </a:p>
          <a:p>
            <a:pPr marL="0" indent="0">
              <a:buNone/>
            </a:pPr>
            <a:r>
              <a:rPr lang="fr-FR" sz="1800" b="1" dirty="0" smtClean="0"/>
              <a:t>    return </a:t>
            </a:r>
            <a:r>
              <a:rPr lang="fr-FR" sz="1800" b="1" dirty="0" err="1"/>
              <a:t>null</a:t>
            </a:r>
            <a:r>
              <a:rPr lang="fr-FR" sz="1800" b="1" dirty="0"/>
              <a:t>;</a:t>
            </a:r>
          </a:p>
          <a:p>
            <a:pPr marL="0" indent="0">
              <a:buNone/>
            </a:pPr>
            <a:r>
              <a:rPr lang="fr-FR" sz="1800" b="1" dirty="0" smtClean="0"/>
              <a:t>}</a:t>
            </a:r>
            <a:endParaRPr lang="fr-FR" sz="1800" b="1" dirty="0"/>
          </a:p>
        </p:txBody>
      </p:sp>
    </p:spTree>
    <p:extLst>
      <p:ext uri="{BB962C8B-B14F-4D97-AF65-F5344CB8AC3E}">
        <p14:creationId xmlns:p14="http://schemas.microsoft.com/office/powerpoint/2010/main" val="41078368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Connexion à une caractéristique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r>
              <a:rPr lang="fr-FR" dirty="0" smtClean="0"/>
              <a:t>A partir du « </a:t>
            </a:r>
            <a:r>
              <a:rPr lang="fr-FR" dirty="0" err="1" smtClean="0"/>
              <a:t>GattDeviceService</a:t>
            </a:r>
            <a:r>
              <a:rPr lang="fr-FR" dirty="0" smtClean="0"/>
              <a:t> » on récupère la caractéristique grâce à son UUID</a:t>
            </a:r>
          </a:p>
          <a:p>
            <a:endParaRPr lang="fr-FR" dirty="0"/>
          </a:p>
          <a:p>
            <a:r>
              <a:rPr lang="fr-FR" dirty="0" smtClean="0"/>
              <a:t>La fonction retourne une collection, dont on tire le 1</a:t>
            </a:r>
            <a:r>
              <a:rPr lang="fr-FR" baseline="30000" dirty="0" smtClean="0"/>
              <a:t>er</a:t>
            </a:r>
            <a:r>
              <a:rPr lang="fr-FR" dirty="0" smtClean="0"/>
              <a:t> élément s’il est présent</a:t>
            </a:r>
          </a:p>
          <a:p>
            <a:endParaRPr lang="fr-FR" dirty="0"/>
          </a:p>
          <a:p>
            <a:r>
              <a:rPr lang="fr-FR" dirty="0" smtClean="0"/>
              <a:t>On obtient un objet de type « </a:t>
            </a:r>
            <a:r>
              <a:rPr lang="fr-FR" dirty="0" err="1" smtClean="0"/>
              <a:t>GattCharacteristic</a:t>
            </a:r>
            <a:r>
              <a:rPr lang="fr-FR" dirty="0" smtClean="0"/>
              <a:t> »</a:t>
            </a:r>
          </a:p>
        </p:txBody>
      </p:sp>
    </p:spTree>
    <p:extLst>
      <p:ext uri="{BB962C8B-B14F-4D97-AF65-F5344CB8AC3E}">
        <p14:creationId xmlns:p14="http://schemas.microsoft.com/office/powerpoint/2010/main" val="414742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Présentation (rapide)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 sz="3200" dirty="0" smtClean="0"/>
          </a:p>
          <a:p>
            <a:r>
              <a:rPr lang="fr-FR" sz="3200" dirty="0" smtClean="0"/>
              <a:t>Stéphane Sibué, directeur Technique chez</a:t>
            </a:r>
            <a:endParaRPr lang="fr-FR" dirty="0" smtClean="0"/>
          </a:p>
          <a:p>
            <a:endParaRPr lang="fr-FR" sz="3200" dirty="0" smtClean="0"/>
          </a:p>
          <a:p>
            <a:r>
              <a:rPr lang="fr-FR" sz="3200" dirty="0" smtClean="0"/>
              <a:t>Développement d’applications mobiles pour Android, iOS et Windows.</a:t>
            </a:r>
          </a:p>
          <a:p>
            <a:endParaRPr lang="fr-FR" sz="3200" dirty="0"/>
          </a:p>
          <a:p>
            <a:r>
              <a:rPr lang="fr-FR" sz="3200" dirty="0" smtClean="0"/>
              <a:t>Formations aux développeurs sur ces 3 plateformes.</a:t>
            </a:r>
          </a:p>
          <a:p>
            <a:endParaRPr lang="fr-FR" sz="3200" dirty="0" smtClean="0"/>
          </a:p>
          <a:p>
            <a:r>
              <a:rPr lang="fr-FR" sz="3200" dirty="0" smtClean="0">
                <a:hlinkClick r:id="rId3"/>
              </a:rPr>
              <a:t>www.guyzmo.fr</a:t>
            </a:r>
            <a:endParaRPr lang="fr-FR" sz="3200" dirty="0" smtClean="0"/>
          </a:p>
          <a:p>
            <a:endParaRPr lang="fr-FR" sz="3200" dirty="0" smtClean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429" y="1841078"/>
            <a:ext cx="3580538" cy="86409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605" y="3875934"/>
            <a:ext cx="2632820" cy="2573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2266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Connexion à une caractéristique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 protected </a:t>
            </a:r>
            <a:r>
              <a:rPr lang="en-US" sz="2000" b="1" dirty="0" err="1"/>
              <a:t>GattCharacteristic</a:t>
            </a:r>
            <a:r>
              <a:rPr lang="en-US" sz="2000" b="1" dirty="0"/>
              <a:t> </a:t>
            </a:r>
            <a:r>
              <a:rPr lang="en-US" sz="2000" b="1" dirty="0" err="1"/>
              <a:t>GetCharacteristic</a:t>
            </a:r>
            <a:r>
              <a:rPr lang="en-US" sz="2000" b="1" dirty="0"/>
              <a:t>(</a:t>
            </a:r>
            <a:r>
              <a:rPr lang="en-US" sz="2000" b="1" dirty="0" err="1"/>
              <a:t>GattDeviceService</a:t>
            </a:r>
            <a:r>
              <a:rPr lang="en-US" sz="2000" b="1" dirty="0"/>
              <a:t> </a:t>
            </a:r>
            <a:r>
              <a:rPr lang="en-US" sz="2000" b="1" dirty="0" err="1"/>
              <a:t>deviceService</a:t>
            </a:r>
            <a:r>
              <a:rPr lang="en-US" sz="2000" b="1" dirty="0"/>
              <a:t>, </a:t>
            </a:r>
            <a:r>
              <a:rPr lang="en-US" sz="2000" b="1" dirty="0" err="1"/>
              <a:t>Guid</a:t>
            </a:r>
            <a:r>
              <a:rPr lang="en-US" sz="2000" b="1" dirty="0"/>
              <a:t> </a:t>
            </a:r>
            <a:r>
              <a:rPr lang="en-US" sz="2000" b="1" dirty="0" err="1"/>
              <a:t>characteristicUUID</a:t>
            </a:r>
            <a:r>
              <a:rPr lang="en-US" sz="2000" b="1" dirty="0"/>
              <a:t>)</a:t>
            </a:r>
          </a:p>
          <a:p>
            <a:pPr marL="0" indent="0">
              <a:buNone/>
            </a:pPr>
            <a:r>
              <a:rPr lang="fr-FR" sz="2000" b="1" dirty="0" smtClean="0"/>
              <a:t>{</a:t>
            </a: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var </a:t>
            </a:r>
            <a:r>
              <a:rPr lang="fr-FR" sz="2000" b="1" dirty="0" err="1"/>
              <a:t>characteristics</a:t>
            </a:r>
            <a:r>
              <a:rPr lang="fr-FR" sz="2000" b="1" dirty="0"/>
              <a:t> = </a:t>
            </a:r>
            <a:r>
              <a:rPr lang="fr-FR" sz="2000" b="1" dirty="0" err="1"/>
              <a:t>deviceService.GetCharacteristics</a:t>
            </a:r>
            <a:r>
              <a:rPr lang="fr-FR" sz="2000" b="1" dirty="0"/>
              <a:t>(</a:t>
            </a:r>
            <a:r>
              <a:rPr lang="fr-FR" sz="2000" b="1" dirty="0" err="1"/>
              <a:t>characteristicUUID</a:t>
            </a:r>
            <a:r>
              <a:rPr lang="fr-FR" sz="2000" b="1" dirty="0"/>
              <a:t>);</a:t>
            </a:r>
          </a:p>
          <a:p>
            <a:pPr marL="0" indent="0">
              <a:buNone/>
            </a:pP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if </a:t>
            </a:r>
            <a:r>
              <a:rPr lang="fr-FR" sz="2000" b="1" dirty="0"/>
              <a:t>(</a:t>
            </a:r>
            <a:r>
              <a:rPr lang="fr-FR" sz="2000" b="1" dirty="0" err="1"/>
              <a:t>characteristics.Count</a:t>
            </a:r>
            <a:r>
              <a:rPr lang="fr-FR" sz="2000" b="1" dirty="0"/>
              <a:t> &gt; 0)</a:t>
            </a:r>
          </a:p>
          <a:p>
            <a:pPr marL="0" indent="0">
              <a:buNone/>
            </a:pPr>
            <a:r>
              <a:rPr lang="fr-FR" sz="2000" b="1" dirty="0" smtClean="0"/>
              <a:t>    {</a:t>
            </a: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    return </a:t>
            </a:r>
            <a:r>
              <a:rPr lang="fr-FR" sz="2000" b="1" dirty="0" err="1"/>
              <a:t>characteristics</a:t>
            </a:r>
            <a:r>
              <a:rPr lang="fr-FR" sz="2000" b="1" dirty="0"/>
              <a:t>[0];</a:t>
            </a:r>
          </a:p>
          <a:p>
            <a:pPr marL="0" indent="0">
              <a:buNone/>
            </a:pPr>
            <a:r>
              <a:rPr lang="fr-FR" sz="2000" b="1" dirty="0" smtClean="0"/>
              <a:t>    }</a:t>
            </a: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</a:t>
            </a:r>
            <a:r>
              <a:rPr lang="fr-FR" sz="2000" b="1" dirty="0" err="1" smtClean="0"/>
              <a:t>else</a:t>
            </a:r>
            <a:endParaRPr lang="fr-FR" sz="2000" b="1" dirty="0"/>
          </a:p>
          <a:p>
            <a:pPr marL="0" indent="0">
              <a:buNone/>
            </a:pPr>
            <a:r>
              <a:rPr lang="fr-FR" sz="2000" b="1" dirty="0"/>
              <a:t> </a:t>
            </a:r>
            <a:r>
              <a:rPr lang="fr-FR" sz="2000" b="1" dirty="0" smtClean="0"/>
              <a:t>   {</a:t>
            </a: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    return </a:t>
            </a:r>
            <a:r>
              <a:rPr lang="fr-FR" sz="2000" b="1" dirty="0" err="1"/>
              <a:t>null</a:t>
            </a:r>
            <a:r>
              <a:rPr lang="fr-FR" sz="2000" b="1" dirty="0" smtClean="0"/>
              <a:t>;</a:t>
            </a:r>
          </a:p>
          <a:p>
            <a:pPr marL="0" indent="0">
              <a:buNone/>
            </a:pPr>
            <a:r>
              <a:rPr lang="fr-FR" sz="2000" b="1" dirty="0"/>
              <a:t> </a:t>
            </a:r>
            <a:r>
              <a:rPr lang="fr-FR" sz="2000" b="1" dirty="0" smtClean="0"/>
              <a:t>   }</a:t>
            </a: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2850786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Ecriture d’une caractéristique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r>
              <a:rPr lang="fr-FR" i="1" dirty="0" smtClean="0"/>
              <a:t>On ne peut écrire qu’un train d’octets qui doit être fourni sous la forme d’un buffer de type « </a:t>
            </a:r>
            <a:r>
              <a:rPr lang="fr-FR" i="1" dirty="0" err="1" smtClean="0"/>
              <a:t>IBuffer</a:t>
            </a:r>
            <a:r>
              <a:rPr lang="fr-FR" i="1" dirty="0" smtClean="0"/>
              <a:t> »</a:t>
            </a:r>
          </a:p>
          <a:p>
            <a:endParaRPr lang="fr-FR" dirty="0"/>
          </a:p>
          <a:p>
            <a:r>
              <a:rPr lang="fr-FR" dirty="0" smtClean="0"/>
              <a:t>On prépare les données (on peut s’aider du « </a:t>
            </a:r>
            <a:r>
              <a:rPr lang="fr-FR" dirty="0" err="1" smtClean="0"/>
              <a:t>DataWriter</a:t>
            </a:r>
            <a:r>
              <a:rPr lang="fr-FR" dirty="0" smtClean="0"/>
              <a:t> » pour ça)</a:t>
            </a:r>
          </a:p>
          <a:p>
            <a:endParaRPr lang="fr-FR" dirty="0"/>
          </a:p>
          <a:p>
            <a:r>
              <a:rPr lang="fr-FR" dirty="0" smtClean="0"/>
              <a:t>On écrit le train d’octets en utilisant la méthode</a:t>
            </a:r>
            <a:r>
              <a:rPr lang="fr-FR" dirty="0"/>
              <a:t> </a:t>
            </a:r>
            <a:r>
              <a:rPr lang="fr-FR" dirty="0" smtClean="0"/>
              <a:t>asynchrone « </a:t>
            </a:r>
            <a:r>
              <a:rPr lang="fr-FR" dirty="0" err="1" smtClean="0"/>
              <a:t>WriteValueAsync</a:t>
            </a:r>
            <a:r>
              <a:rPr lang="fr-FR" dirty="0" smtClean="0"/>
              <a:t> » qui retourne le résultat de l’écriture</a:t>
            </a:r>
          </a:p>
          <a:p>
            <a:endParaRPr lang="fr-FR" dirty="0"/>
          </a:p>
          <a:p>
            <a:pPr marL="0" indent="0"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3802475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Ecriture d’une caractéristique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pPr marL="0" indent="0">
              <a:buNone/>
            </a:pPr>
            <a:r>
              <a:rPr lang="fr-FR" sz="2000" b="1" dirty="0" err="1"/>
              <a:t>using</a:t>
            </a:r>
            <a:r>
              <a:rPr lang="fr-FR" sz="2000" b="1" dirty="0"/>
              <a:t> </a:t>
            </a:r>
            <a:r>
              <a:rPr lang="fr-FR" sz="2000" b="1" dirty="0" err="1"/>
              <a:t>System.Runtime.InteropServices.WindowsRuntime</a:t>
            </a:r>
            <a:r>
              <a:rPr lang="fr-FR" sz="2000" b="1" dirty="0" smtClean="0"/>
              <a:t>;</a:t>
            </a:r>
          </a:p>
          <a:p>
            <a:pPr marL="0" indent="0">
              <a:buNone/>
            </a:pPr>
            <a:r>
              <a:rPr lang="en-US" sz="2000" b="1" dirty="0" smtClean="0"/>
              <a:t> </a:t>
            </a:r>
          </a:p>
          <a:p>
            <a:pPr marL="0" indent="0">
              <a:buNone/>
            </a:pPr>
            <a:r>
              <a:rPr lang="en-US" sz="2000" b="1" dirty="0" smtClean="0"/>
              <a:t>public </a:t>
            </a:r>
            <a:r>
              <a:rPr lang="en-US" sz="2000" b="1" dirty="0"/>
              <a:t>virtual </a:t>
            </a:r>
            <a:r>
              <a:rPr lang="en-US" sz="2000" b="1" dirty="0" err="1"/>
              <a:t>async</a:t>
            </a:r>
            <a:r>
              <a:rPr lang="en-US" sz="2000" b="1" dirty="0"/>
              <a:t> Task&lt;</a:t>
            </a:r>
            <a:r>
              <a:rPr lang="en-US" sz="2000" b="1" dirty="0" err="1"/>
              <a:t>bool</a:t>
            </a:r>
            <a:r>
              <a:rPr lang="en-US" sz="2000" b="1" dirty="0"/>
              <a:t>&gt; </a:t>
            </a:r>
            <a:r>
              <a:rPr lang="en-US" sz="2000" b="1" dirty="0" err="1"/>
              <a:t>StartSensor</a:t>
            </a:r>
            <a:r>
              <a:rPr lang="en-US" sz="2000" b="1" dirty="0"/>
              <a:t>()</a:t>
            </a:r>
          </a:p>
          <a:p>
            <a:pPr marL="0" indent="0">
              <a:buNone/>
            </a:pPr>
            <a:r>
              <a:rPr lang="fr-FR" sz="2000" b="1" dirty="0" smtClean="0"/>
              <a:t>{</a:t>
            </a: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if </a:t>
            </a:r>
            <a:r>
              <a:rPr lang="fr-FR" sz="2000" b="1" dirty="0"/>
              <a:t>(</a:t>
            </a:r>
            <a:r>
              <a:rPr lang="fr-FR" sz="2000" b="1" dirty="0" err="1"/>
              <a:t>pConfigurationCharacteristic</a:t>
            </a:r>
            <a:r>
              <a:rPr lang="fr-FR" sz="2000" b="1" dirty="0"/>
              <a:t> != </a:t>
            </a:r>
            <a:r>
              <a:rPr lang="fr-FR" sz="2000" b="1" dirty="0" err="1"/>
              <a:t>null</a:t>
            </a:r>
            <a:r>
              <a:rPr lang="fr-FR" sz="2000" b="1" dirty="0"/>
              <a:t>)</a:t>
            </a:r>
          </a:p>
          <a:p>
            <a:pPr marL="0" indent="0">
              <a:buNone/>
            </a:pPr>
            <a:r>
              <a:rPr lang="fr-FR" sz="2000" b="1" dirty="0" smtClean="0"/>
              <a:t>    {</a:t>
            </a: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    var </a:t>
            </a:r>
            <a:r>
              <a:rPr lang="fr-FR" sz="2000" b="1" dirty="0" err="1"/>
              <a:t>status</a:t>
            </a:r>
            <a:r>
              <a:rPr lang="fr-FR" sz="2000" b="1" dirty="0"/>
              <a:t> = </a:t>
            </a:r>
            <a:r>
              <a:rPr lang="fr-FR" sz="2000" b="1" dirty="0" err="1"/>
              <a:t>await</a:t>
            </a:r>
            <a:r>
              <a:rPr lang="fr-FR" sz="2000" b="1" dirty="0"/>
              <a:t> </a:t>
            </a:r>
            <a:r>
              <a:rPr lang="fr-FR" sz="2000" b="1" dirty="0" err="1"/>
              <a:t>pConfigurationCharacteristic.WriteValueAsync</a:t>
            </a:r>
            <a:r>
              <a:rPr lang="fr-FR" sz="2000" b="1" dirty="0" smtClean="0"/>
              <a:t>((</a:t>
            </a:r>
            <a:r>
              <a:rPr lang="fr-FR" sz="2000" b="1" dirty="0"/>
              <a:t>new byte[] { 1 }).</a:t>
            </a:r>
            <a:r>
              <a:rPr lang="fr-FR" sz="2000" b="1" dirty="0" err="1"/>
              <a:t>AsBuffer</a:t>
            </a:r>
            <a:r>
              <a:rPr lang="fr-FR" sz="2000" b="1" dirty="0" smtClean="0"/>
              <a:t>());</a:t>
            </a:r>
          </a:p>
          <a:p>
            <a:pPr marL="0" indent="0">
              <a:buNone/>
            </a:pPr>
            <a:r>
              <a:rPr lang="fr-FR" sz="2000" b="1" dirty="0"/>
              <a:t> </a:t>
            </a:r>
            <a:r>
              <a:rPr lang="fr-FR" sz="2000" b="1" dirty="0" smtClean="0"/>
              <a:t>       return </a:t>
            </a:r>
            <a:r>
              <a:rPr lang="fr-FR" sz="2000" b="1" dirty="0"/>
              <a:t>(</a:t>
            </a:r>
            <a:r>
              <a:rPr lang="fr-FR" sz="2000" b="1" dirty="0" err="1"/>
              <a:t>status</a:t>
            </a:r>
            <a:r>
              <a:rPr lang="fr-FR" sz="2000" b="1" dirty="0"/>
              <a:t> == </a:t>
            </a:r>
            <a:r>
              <a:rPr lang="fr-FR" sz="2000" b="1" dirty="0" err="1"/>
              <a:t>GattCommunicationStatus.Success</a:t>
            </a:r>
            <a:r>
              <a:rPr lang="fr-FR" sz="2000" b="1" dirty="0"/>
              <a:t>);</a:t>
            </a:r>
          </a:p>
          <a:p>
            <a:pPr marL="0" indent="0">
              <a:buNone/>
            </a:pPr>
            <a:r>
              <a:rPr lang="fr-FR" sz="2000" b="1" dirty="0" smtClean="0"/>
              <a:t>    }</a:t>
            </a:r>
            <a:endParaRPr lang="fr-FR" sz="2000" b="1" dirty="0"/>
          </a:p>
          <a:p>
            <a:pPr marL="0" indent="0">
              <a:buNone/>
            </a:pP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return </a:t>
            </a:r>
            <a:r>
              <a:rPr lang="fr-FR" sz="2000" b="1" dirty="0"/>
              <a:t>false;</a:t>
            </a:r>
          </a:p>
          <a:p>
            <a:pPr marL="0" indent="0">
              <a:buNone/>
            </a:pPr>
            <a:r>
              <a:rPr lang="fr-FR" sz="2000" b="1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276102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Ecriture d’une caractéristique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pPr marL="0" indent="0">
              <a:buNone/>
            </a:pPr>
            <a:r>
              <a:rPr lang="fr-FR" sz="2000" b="1" dirty="0" err="1"/>
              <a:t>using</a:t>
            </a:r>
            <a:r>
              <a:rPr lang="fr-FR" sz="2000" b="1" dirty="0"/>
              <a:t> </a:t>
            </a:r>
            <a:r>
              <a:rPr lang="fr-FR" sz="2000" b="1" dirty="0" err="1"/>
              <a:t>System.Runtime.InteropServices.WindowsRuntime</a:t>
            </a:r>
            <a:r>
              <a:rPr lang="fr-FR" sz="2000" b="1" dirty="0" smtClean="0"/>
              <a:t>;</a:t>
            </a:r>
          </a:p>
          <a:p>
            <a:pPr marL="0" indent="0">
              <a:buNone/>
            </a:pPr>
            <a:endParaRPr lang="fr-FR" sz="2000" b="1" dirty="0" smtClean="0"/>
          </a:p>
          <a:p>
            <a:pPr marL="0" indent="0">
              <a:buNone/>
            </a:pPr>
            <a:r>
              <a:rPr lang="en-US" sz="2000" b="1" dirty="0" smtClean="0"/>
              <a:t>public </a:t>
            </a:r>
            <a:r>
              <a:rPr lang="en-US" sz="2000" b="1" dirty="0"/>
              <a:t>virtual </a:t>
            </a:r>
            <a:r>
              <a:rPr lang="en-US" sz="2000" b="1" dirty="0" err="1"/>
              <a:t>async</a:t>
            </a:r>
            <a:r>
              <a:rPr lang="en-US" sz="2000" b="1" dirty="0"/>
              <a:t> Task&lt;</a:t>
            </a:r>
            <a:r>
              <a:rPr lang="en-US" sz="2000" b="1" dirty="0" err="1"/>
              <a:t>bool</a:t>
            </a:r>
            <a:r>
              <a:rPr lang="en-US" sz="2000" b="1" dirty="0"/>
              <a:t>&gt; </a:t>
            </a:r>
            <a:r>
              <a:rPr lang="en-US" sz="2000" b="1" dirty="0" err="1"/>
              <a:t>StartSensor</a:t>
            </a:r>
            <a:r>
              <a:rPr lang="en-US" sz="2000" b="1" dirty="0"/>
              <a:t>()</a:t>
            </a:r>
          </a:p>
          <a:p>
            <a:pPr marL="0" indent="0">
              <a:buNone/>
            </a:pPr>
            <a:r>
              <a:rPr lang="fr-FR" sz="2000" b="1" dirty="0" smtClean="0"/>
              <a:t>{</a:t>
            </a: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if </a:t>
            </a:r>
            <a:r>
              <a:rPr lang="fr-FR" sz="2000" b="1" dirty="0"/>
              <a:t>(</a:t>
            </a:r>
            <a:r>
              <a:rPr lang="fr-FR" sz="2000" b="1" dirty="0" err="1"/>
              <a:t>pConfigurationCharacteristic</a:t>
            </a:r>
            <a:r>
              <a:rPr lang="fr-FR" sz="2000" b="1" dirty="0"/>
              <a:t> != </a:t>
            </a:r>
            <a:r>
              <a:rPr lang="fr-FR" sz="2000" b="1" dirty="0" err="1"/>
              <a:t>null</a:t>
            </a:r>
            <a:r>
              <a:rPr lang="fr-FR" sz="2000" b="1" dirty="0"/>
              <a:t>)</a:t>
            </a:r>
          </a:p>
          <a:p>
            <a:pPr marL="0" indent="0">
              <a:buNone/>
            </a:pPr>
            <a:r>
              <a:rPr lang="fr-FR" sz="2000" b="1" dirty="0" smtClean="0"/>
              <a:t>    {</a:t>
            </a:r>
          </a:p>
          <a:p>
            <a:pPr marL="0" indent="0">
              <a:buNone/>
            </a:pPr>
            <a:r>
              <a:rPr lang="fr-FR" sz="2000" b="1" dirty="0" smtClean="0"/>
              <a:t>        </a:t>
            </a:r>
            <a:r>
              <a:rPr lang="fr-FR" sz="2000" b="1" dirty="0" err="1" smtClean="0"/>
              <a:t>DataWriter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writer</a:t>
            </a:r>
            <a:r>
              <a:rPr lang="fr-FR" sz="2000" b="1" dirty="0" smtClean="0"/>
              <a:t> = new </a:t>
            </a:r>
            <a:r>
              <a:rPr lang="fr-FR" sz="2000" b="1" dirty="0" err="1" smtClean="0"/>
              <a:t>DataWriter</a:t>
            </a:r>
            <a:r>
              <a:rPr lang="fr-FR" sz="2000" b="1" dirty="0" smtClean="0"/>
              <a:t>();</a:t>
            </a:r>
          </a:p>
          <a:p>
            <a:pPr marL="0" indent="0">
              <a:buNone/>
            </a:pPr>
            <a:r>
              <a:rPr lang="fr-FR" sz="2000" b="1" dirty="0" smtClean="0"/>
              <a:t>        </a:t>
            </a:r>
            <a:r>
              <a:rPr lang="fr-FR" sz="2000" b="1" dirty="0" err="1" smtClean="0"/>
              <a:t>writer.WriteByte</a:t>
            </a:r>
            <a:r>
              <a:rPr lang="fr-FR" sz="2000" b="1" dirty="0" smtClean="0"/>
              <a:t>(1</a:t>
            </a:r>
            <a:r>
              <a:rPr lang="fr-FR" sz="2000" b="1" dirty="0"/>
              <a:t>);</a:t>
            </a:r>
          </a:p>
          <a:p>
            <a:pPr marL="0" indent="0">
              <a:buNone/>
            </a:pPr>
            <a:r>
              <a:rPr lang="fr-FR" sz="2000" b="1" dirty="0" smtClean="0"/>
              <a:t>        var </a:t>
            </a:r>
            <a:r>
              <a:rPr lang="fr-FR" sz="2000" b="1" dirty="0" err="1"/>
              <a:t>status</a:t>
            </a:r>
            <a:r>
              <a:rPr lang="fr-FR" sz="2000" b="1" dirty="0"/>
              <a:t> = </a:t>
            </a:r>
            <a:r>
              <a:rPr lang="fr-FR" sz="2000" b="1" dirty="0" err="1"/>
              <a:t>await</a:t>
            </a:r>
            <a:r>
              <a:rPr lang="fr-FR" sz="2000" b="1" dirty="0"/>
              <a:t> </a:t>
            </a:r>
            <a:r>
              <a:rPr lang="fr-FR" sz="2000" b="1" dirty="0" err="1"/>
              <a:t>pConfigurationCharacteristic.WriteValueAsync</a:t>
            </a:r>
            <a:r>
              <a:rPr lang="fr-FR" sz="2000" b="1" dirty="0"/>
              <a:t>(</a:t>
            </a:r>
            <a:r>
              <a:rPr lang="fr-FR" sz="2000" b="1" dirty="0" err="1"/>
              <a:t>writer.DetachBuffer</a:t>
            </a:r>
            <a:r>
              <a:rPr lang="fr-FR" sz="2000" b="1" dirty="0"/>
              <a:t>());</a:t>
            </a:r>
          </a:p>
          <a:p>
            <a:pPr marL="0" indent="0">
              <a:buNone/>
            </a:pPr>
            <a:r>
              <a:rPr lang="fr-FR" sz="2000" b="1" dirty="0" smtClean="0"/>
              <a:t>        </a:t>
            </a:r>
            <a:r>
              <a:rPr lang="fr-FR" sz="2000" b="1" dirty="0" err="1" smtClean="0"/>
              <a:t>writer.Dispose</a:t>
            </a:r>
            <a:r>
              <a:rPr lang="fr-FR" sz="2000" b="1" dirty="0"/>
              <a:t>();</a:t>
            </a:r>
          </a:p>
          <a:p>
            <a:pPr marL="0" indent="0">
              <a:buNone/>
            </a:pPr>
            <a:r>
              <a:rPr lang="fr-FR" sz="2000" b="1" dirty="0"/>
              <a:t>                </a:t>
            </a:r>
          </a:p>
          <a:p>
            <a:pPr marL="0" indent="0">
              <a:buNone/>
            </a:pPr>
            <a:r>
              <a:rPr lang="fr-FR" sz="2000" b="1" dirty="0" smtClean="0"/>
              <a:t>        return </a:t>
            </a:r>
            <a:r>
              <a:rPr lang="fr-FR" sz="2000" b="1" dirty="0"/>
              <a:t>(</a:t>
            </a:r>
            <a:r>
              <a:rPr lang="fr-FR" sz="2000" b="1" dirty="0" err="1"/>
              <a:t>status</a:t>
            </a:r>
            <a:r>
              <a:rPr lang="fr-FR" sz="2000" b="1" dirty="0"/>
              <a:t> == </a:t>
            </a:r>
            <a:r>
              <a:rPr lang="fr-FR" sz="2000" b="1" dirty="0" err="1"/>
              <a:t>GattCommunicationStatus.Success</a:t>
            </a:r>
            <a:r>
              <a:rPr lang="fr-FR" sz="2000" b="1" dirty="0"/>
              <a:t>);</a:t>
            </a:r>
          </a:p>
          <a:p>
            <a:pPr marL="0" indent="0">
              <a:buNone/>
            </a:pPr>
            <a:r>
              <a:rPr lang="fr-FR" sz="2000" b="1" dirty="0" smtClean="0"/>
              <a:t>    }</a:t>
            </a:r>
            <a:endParaRPr lang="fr-FR" sz="2000" b="1" dirty="0"/>
          </a:p>
          <a:p>
            <a:pPr marL="0" indent="0">
              <a:buNone/>
            </a:pPr>
            <a:endParaRPr lang="fr-FR" sz="2000" b="1" dirty="0"/>
          </a:p>
          <a:p>
            <a:pPr marL="0" indent="0">
              <a:buNone/>
            </a:pPr>
            <a:r>
              <a:rPr lang="fr-FR" sz="2000" b="1" dirty="0" smtClean="0"/>
              <a:t>    return </a:t>
            </a:r>
            <a:r>
              <a:rPr lang="fr-FR" sz="2000" b="1" dirty="0"/>
              <a:t>false;</a:t>
            </a:r>
          </a:p>
          <a:p>
            <a:pPr marL="0" indent="0">
              <a:buNone/>
            </a:pPr>
            <a:r>
              <a:rPr lang="fr-FR" sz="2000" b="1" dirty="0" smtClean="0"/>
              <a:t>}</a:t>
            </a: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5783839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Lecture d’une caractéristique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r>
              <a:rPr lang="fr-FR" i="1" dirty="0" smtClean="0"/>
              <a:t>On ne peut lire qu’un train d’octets qui est fourni sous la forme d’un buffer de type « </a:t>
            </a:r>
            <a:r>
              <a:rPr lang="fr-FR" i="1" dirty="0" err="1" smtClean="0"/>
              <a:t>IBuffer</a:t>
            </a:r>
            <a:r>
              <a:rPr lang="fr-FR" i="1" dirty="0" smtClean="0"/>
              <a:t> »</a:t>
            </a:r>
          </a:p>
          <a:p>
            <a:endParaRPr lang="fr-FR" dirty="0"/>
          </a:p>
          <a:p>
            <a:r>
              <a:rPr lang="fr-FR" dirty="0" smtClean="0"/>
              <a:t>On peut s’aider du « </a:t>
            </a:r>
            <a:r>
              <a:rPr lang="fr-FR" dirty="0" err="1" smtClean="0"/>
              <a:t>DataReader</a:t>
            </a:r>
            <a:r>
              <a:rPr lang="fr-FR" dirty="0" smtClean="0"/>
              <a:t> » pour récupérer les données dans les bons types</a:t>
            </a:r>
          </a:p>
          <a:p>
            <a:endParaRPr lang="fr-FR" dirty="0"/>
          </a:p>
          <a:p>
            <a:r>
              <a:rPr lang="fr-FR" dirty="0" smtClean="0"/>
              <a:t>Voir méthode « </a:t>
            </a:r>
            <a:r>
              <a:rPr lang="fr-FR" dirty="0" err="1" smtClean="0"/>
              <a:t>Init</a:t>
            </a:r>
            <a:r>
              <a:rPr lang="fr-FR" dirty="0"/>
              <a:t> </a:t>
            </a:r>
            <a:r>
              <a:rPr lang="fr-FR" dirty="0" smtClean="0"/>
              <a:t>» du </a:t>
            </a:r>
            <a:r>
              <a:rPr lang="fr-FR" dirty="0" err="1" smtClean="0"/>
              <a:t>BarometerSensor</a:t>
            </a:r>
            <a:endParaRPr lang="fr-FR" dirty="0"/>
          </a:p>
          <a:p>
            <a:pPr marL="0" indent="0"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3262999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Activation des notifications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r>
              <a:rPr lang="fr-FR" dirty="0" smtClean="0"/>
              <a:t>Le système peut déclencher un événement lorsque la valeur d’une caractéristique change.</a:t>
            </a:r>
          </a:p>
          <a:p>
            <a:endParaRPr lang="fr-FR" dirty="0"/>
          </a:p>
          <a:p>
            <a:r>
              <a:rPr lang="fr-FR" dirty="0" smtClean="0"/>
              <a:t>Il faut que la caractéristique le permette.</a:t>
            </a:r>
          </a:p>
          <a:p>
            <a:endParaRPr lang="fr-FR" dirty="0"/>
          </a:p>
          <a:p>
            <a:r>
              <a:rPr lang="fr-FR" dirty="0" smtClean="0"/>
              <a:t>Il faut activer la notification pour en bénéficier (et pas seulement s’abonner à l’événement).</a:t>
            </a:r>
            <a:endParaRPr lang="fr-FR" dirty="0"/>
          </a:p>
          <a:p>
            <a:pPr marL="0" indent="0"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9926335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Activation des notifications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r>
              <a:rPr lang="fr-FR" dirty="0" smtClean="0"/>
              <a:t>Voir code « </a:t>
            </a:r>
            <a:r>
              <a:rPr lang="fr-FR" dirty="0" err="1" smtClean="0"/>
              <a:t>Init</a:t>
            </a:r>
            <a:r>
              <a:rPr lang="fr-FR" dirty="0" smtClean="0"/>
              <a:t> » dans « </a:t>
            </a:r>
            <a:r>
              <a:rPr lang="fr-FR" dirty="0" err="1" smtClean="0"/>
              <a:t>SensorBase</a:t>
            </a:r>
            <a:r>
              <a:rPr lang="fr-FR" dirty="0" smtClean="0"/>
              <a:t> »</a:t>
            </a:r>
            <a:endParaRPr lang="fr-FR" dirty="0"/>
          </a:p>
          <a:p>
            <a:pPr marL="0" indent="0">
              <a:buNone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8426936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Architecture de l’application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endParaRPr lang="fr-FR" dirty="0" smtClean="0"/>
          </a:p>
          <a:p>
            <a:r>
              <a:rPr lang="fr-FR" dirty="0" smtClean="0"/>
              <a:t>« </a:t>
            </a:r>
            <a:r>
              <a:rPr lang="fr-FR" dirty="0" err="1" smtClean="0"/>
              <a:t>SensorBase</a:t>
            </a:r>
            <a:r>
              <a:rPr lang="fr-FR" dirty="0" smtClean="0"/>
              <a:t> »</a:t>
            </a:r>
          </a:p>
          <a:p>
            <a:endParaRPr lang="fr-FR" dirty="0" smtClean="0"/>
          </a:p>
          <a:p>
            <a:r>
              <a:rPr lang="fr-FR" dirty="0" smtClean="0"/>
              <a:t>Classe de base de gestion des capteurs</a:t>
            </a:r>
          </a:p>
          <a:p>
            <a:endParaRPr lang="fr-FR" dirty="0"/>
          </a:p>
          <a:p>
            <a:r>
              <a:rPr lang="fr-FR" dirty="0" smtClean="0"/>
              <a:t>Code…</a:t>
            </a:r>
          </a:p>
          <a:p>
            <a:endParaRPr lang="fr-FR" dirty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701045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Architecture de l’application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74638" y="1120999"/>
            <a:ext cx="11807825" cy="5328592"/>
          </a:xfrm>
        </p:spPr>
        <p:txBody>
          <a:bodyPr/>
          <a:lstStyle/>
          <a:p>
            <a:r>
              <a:rPr lang="fr-FR" sz="3600" dirty="0" smtClean="0"/>
              <a:t>« </a:t>
            </a:r>
            <a:r>
              <a:rPr lang="fr-FR" sz="3600" dirty="0" err="1" smtClean="0"/>
              <a:t>BarometerSensor</a:t>
            </a:r>
            <a:r>
              <a:rPr lang="fr-FR" sz="3600" dirty="0" smtClean="0"/>
              <a:t> »		Capteur de pression</a:t>
            </a:r>
          </a:p>
          <a:p>
            <a:r>
              <a:rPr lang="fr-FR" sz="3600" dirty="0" smtClean="0"/>
              <a:t>« </a:t>
            </a:r>
            <a:r>
              <a:rPr lang="fr-FR" sz="3600" dirty="0" err="1" smtClean="0"/>
              <a:t>HumiditySensor</a:t>
            </a:r>
            <a:r>
              <a:rPr lang="fr-FR" sz="3600" dirty="0" smtClean="0"/>
              <a:t> »		Capteur d’humidité</a:t>
            </a:r>
          </a:p>
          <a:p>
            <a:r>
              <a:rPr lang="fr-FR" sz="3600" dirty="0" smtClean="0"/>
              <a:t>« </a:t>
            </a:r>
            <a:r>
              <a:rPr lang="fr-FR" sz="3600" dirty="0" err="1" smtClean="0"/>
              <a:t>TemperatureSensor</a:t>
            </a:r>
            <a:r>
              <a:rPr lang="fr-FR" sz="3600" dirty="0" smtClean="0"/>
              <a:t> »	Capteur de température</a:t>
            </a:r>
          </a:p>
          <a:p>
            <a:endParaRPr lang="fr-FR" sz="3600" dirty="0"/>
          </a:p>
          <a:p>
            <a:r>
              <a:rPr lang="fr-FR" sz="3600" dirty="0" smtClean="0"/>
              <a:t>Héritent tous de « </a:t>
            </a:r>
            <a:r>
              <a:rPr lang="fr-FR" sz="3600" dirty="0" err="1" smtClean="0"/>
              <a:t>SensorBase</a:t>
            </a:r>
            <a:r>
              <a:rPr lang="fr-FR" sz="3600" dirty="0" smtClean="0"/>
              <a:t> »</a:t>
            </a:r>
          </a:p>
          <a:p>
            <a:endParaRPr lang="fr-FR" sz="3600" dirty="0" smtClean="0"/>
          </a:p>
          <a:p>
            <a:r>
              <a:rPr lang="fr-FR" sz="3600" dirty="0" smtClean="0"/>
              <a:t>Architecturés pour le binding XAML</a:t>
            </a:r>
          </a:p>
          <a:p>
            <a:endParaRPr lang="fr-FR" sz="3600" dirty="0"/>
          </a:p>
          <a:p>
            <a:r>
              <a:rPr lang="fr-FR" sz="3600" dirty="0" smtClean="0"/>
              <a:t>Code…</a:t>
            </a:r>
          </a:p>
          <a:p>
            <a:endParaRPr lang="fr-FR" sz="3600" dirty="0"/>
          </a:p>
          <a:p>
            <a:endParaRPr lang="fr-FR" sz="3600" dirty="0"/>
          </a:p>
          <a:p>
            <a:endParaRPr lang="fr-FR" sz="3600" dirty="0" smtClean="0"/>
          </a:p>
        </p:txBody>
      </p:sp>
    </p:spTree>
    <p:extLst>
      <p:ext uri="{BB962C8B-B14F-4D97-AF65-F5344CB8AC3E}">
        <p14:creationId xmlns:p14="http://schemas.microsoft.com/office/powerpoint/2010/main" val="4679395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1401788"/>
          </a:xfrm>
        </p:spPr>
        <p:txBody>
          <a:bodyPr/>
          <a:lstStyle/>
          <a:p>
            <a:r>
              <a:rPr lang="fr-FR" dirty="0" smtClean="0"/>
              <a:t>Si vous avez des questions, c’est maintenant</a:t>
            </a:r>
            <a:br>
              <a:rPr lang="fr-FR" dirty="0" smtClean="0"/>
            </a:br>
            <a:r>
              <a:rPr lang="fr-FR" dirty="0" smtClean="0"/>
              <a:t>Vous pouvez notez ma session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029" y="2201118"/>
            <a:ext cx="4042420" cy="404242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457597" y="5801518"/>
            <a:ext cx="1873526" cy="960263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4800" spc="-102" dirty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itchFamily="34" charset="0"/>
              </a:rPr>
              <a:t>Merci </a:t>
            </a:r>
          </a:p>
        </p:txBody>
      </p:sp>
    </p:spTree>
    <p:extLst>
      <p:ext uri="{BB962C8B-B14F-4D97-AF65-F5344CB8AC3E}">
        <p14:creationId xmlns:p14="http://schemas.microsoft.com/office/powerpoint/2010/main" val="10752372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Présentation (rapide)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3200" dirty="0"/>
              <a:t>P</a:t>
            </a:r>
            <a:r>
              <a:rPr lang="fr-FR" sz="3200" dirty="0" smtClean="0"/>
              <a:t>apa de quelques </a:t>
            </a:r>
            <a:r>
              <a:rPr lang="fr-FR" sz="3200" dirty="0" err="1" smtClean="0"/>
              <a:t>apps</a:t>
            </a:r>
            <a:r>
              <a:rPr lang="fr-FR" sz="3200" dirty="0" smtClean="0"/>
              <a:t> Windows Phone :</a:t>
            </a:r>
          </a:p>
          <a:p>
            <a:endParaRPr lang="fr-FR" sz="3200" dirty="0"/>
          </a:p>
          <a:p>
            <a:r>
              <a:rPr lang="fr-FR" sz="3200" dirty="0" smtClean="0"/>
              <a:t>Radio Meuh</a:t>
            </a:r>
          </a:p>
          <a:p>
            <a:r>
              <a:rPr lang="fr-FR" sz="3200" dirty="0" smtClean="0"/>
              <a:t>Tempo</a:t>
            </a:r>
          </a:p>
          <a:p>
            <a:r>
              <a:rPr lang="fr-FR" sz="3200" dirty="0" err="1" smtClean="0"/>
              <a:t>Big</a:t>
            </a:r>
            <a:r>
              <a:rPr lang="fr-FR" sz="3200" dirty="0" smtClean="0"/>
              <a:t> Contacts</a:t>
            </a:r>
          </a:p>
          <a:p>
            <a:r>
              <a:rPr lang="fr-FR" sz="3200" dirty="0" err="1" smtClean="0"/>
              <a:t>Cérébro</a:t>
            </a:r>
            <a:endParaRPr lang="fr-FR" sz="3200" dirty="0" smtClean="0"/>
          </a:p>
          <a:p>
            <a:r>
              <a:rPr lang="fr-FR" sz="3200" dirty="0" smtClean="0"/>
              <a:t>Free </a:t>
            </a:r>
            <a:r>
              <a:rPr lang="fr-FR" sz="3200" dirty="0" err="1" smtClean="0"/>
              <a:t>Bubbles</a:t>
            </a:r>
            <a:endParaRPr lang="fr-FR" sz="3200" dirty="0" smtClean="0"/>
          </a:p>
          <a:p>
            <a:r>
              <a:rPr lang="fr-FR" sz="3200" dirty="0" smtClean="0"/>
              <a:t>The Voice</a:t>
            </a:r>
          </a:p>
          <a:p>
            <a:r>
              <a:rPr lang="fr-FR" sz="3200" dirty="0" smtClean="0"/>
              <a:t>The Light</a:t>
            </a:r>
            <a:endParaRPr lang="fr-FR" dirty="0" smtClean="0"/>
          </a:p>
          <a:p>
            <a:endParaRPr lang="fr-FR" dirty="0" smtClean="0"/>
          </a:p>
          <a:p>
            <a:pPr marL="0" indent="0">
              <a:buNone/>
            </a:pPr>
            <a:endParaRPr lang="fr-FR" sz="3200" dirty="0" smtClean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525" y="4632884"/>
            <a:ext cx="864000" cy="8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267" y="4200884"/>
            <a:ext cx="864000" cy="8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267" y="2836324"/>
            <a:ext cx="864000" cy="8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213" y="2345134"/>
            <a:ext cx="864000" cy="8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365" y="2725973"/>
            <a:ext cx="864000" cy="8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197" y="3952977"/>
            <a:ext cx="864000" cy="8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361" y="5369470"/>
            <a:ext cx="864000" cy="8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9971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0" y="6608763"/>
            <a:ext cx="5727700" cy="360362"/>
          </a:xfrm>
        </p:spPr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/>
              <a:t> les applications Windows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70296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2800" dirty="0" smtClean="0"/>
              <a:t>Les </a:t>
            </a:r>
            <a:r>
              <a:rPr lang="fr-FR" sz="2800" dirty="0"/>
              <a:t>objets connectés</a:t>
            </a:r>
          </a:p>
          <a:p>
            <a:r>
              <a:rPr lang="fr-FR" sz="2800" dirty="0" smtClean="0"/>
              <a:t>Le </a:t>
            </a:r>
            <a:r>
              <a:rPr lang="fr-FR" sz="2800" dirty="0"/>
              <a:t>Bluetooth </a:t>
            </a:r>
            <a:r>
              <a:rPr lang="fr-FR" sz="2800" dirty="0" err="1"/>
              <a:t>Low</a:t>
            </a:r>
            <a:r>
              <a:rPr lang="fr-FR" sz="2800" dirty="0"/>
              <a:t> </a:t>
            </a:r>
            <a:r>
              <a:rPr lang="fr-FR" sz="2800" dirty="0" err="1"/>
              <a:t>Energy</a:t>
            </a:r>
            <a:endParaRPr lang="fr-FR" sz="2800" dirty="0"/>
          </a:p>
          <a:p>
            <a:r>
              <a:rPr lang="fr-FR" sz="2800" dirty="0" smtClean="0"/>
              <a:t>Station Météo basé sur un </a:t>
            </a:r>
            <a:r>
              <a:rPr lang="fr-FR" sz="2800" dirty="0" err="1" smtClean="0"/>
              <a:t>SensorTag</a:t>
            </a:r>
            <a:endParaRPr lang="fr-FR" sz="2800" dirty="0"/>
          </a:p>
          <a:p>
            <a:r>
              <a:rPr lang="fr-FR" sz="2800" dirty="0" smtClean="0"/>
              <a:t>L'application </a:t>
            </a:r>
            <a:r>
              <a:rPr lang="fr-FR" sz="2800" dirty="0"/>
              <a:t>Station Météo</a:t>
            </a:r>
          </a:p>
          <a:p>
            <a:r>
              <a:rPr lang="fr-FR" sz="2800" dirty="0" smtClean="0"/>
              <a:t>Connexion </a:t>
            </a:r>
            <a:r>
              <a:rPr lang="fr-FR" sz="2800" dirty="0"/>
              <a:t>à un service</a:t>
            </a:r>
          </a:p>
          <a:p>
            <a:r>
              <a:rPr lang="fr-FR" sz="2800" dirty="0" smtClean="0"/>
              <a:t>Connexion </a:t>
            </a:r>
            <a:r>
              <a:rPr lang="fr-FR" sz="2800" dirty="0"/>
              <a:t>à une caractéristique</a:t>
            </a:r>
          </a:p>
          <a:p>
            <a:r>
              <a:rPr lang="fr-FR" sz="2800" dirty="0" smtClean="0"/>
              <a:t>Ecriture </a:t>
            </a:r>
            <a:r>
              <a:rPr lang="fr-FR" sz="2800" dirty="0"/>
              <a:t>d'une caractéristique</a:t>
            </a:r>
          </a:p>
          <a:p>
            <a:r>
              <a:rPr lang="fr-FR" sz="2800" dirty="0" smtClean="0"/>
              <a:t>Lecture </a:t>
            </a:r>
            <a:r>
              <a:rPr lang="fr-FR" sz="2800" dirty="0"/>
              <a:t>d'une caractéristique</a:t>
            </a:r>
          </a:p>
          <a:p>
            <a:r>
              <a:rPr lang="fr-FR" sz="2800" dirty="0" smtClean="0"/>
              <a:t>Activation </a:t>
            </a:r>
            <a:r>
              <a:rPr lang="fr-FR" sz="2800" dirty="0"/>
              <a:t>des notifications</a:t>
            </a:r>
          </a:p>
          <a:p>
            <a:r>
              <a:rPr lang="fr-FR" sz="2800" dirty="0" smtClean="0"/>
              <a:t>Architecture </a:t>
            </a:r>
            <a:r>
              <a:rPr lang="fr-FR" sz="2800" dirty="0"/>
              <a:t>de l'application</a:t>
            </a:r>
            <a:endParaRPr lang="fr-FR" sz="36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79075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objets connectés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2400" dirty="0" smtClean="0"/>
              <a:t>Existent depuis 25/30 ans</a:t>
            </a:r>
          </a:p>
          <a:p>
            <a:endParaRPr lang="fr-FR" sz="2400" dirty="0" smtClean="0"/>
          </a:p>
          <a:p>
            <a:r>
              <a:rPr lang="fr-FR" sz="2400" dirty="0" smtClean="0"/>
              <a:t>Evolution naturelle des objets</a:t>
            </a:r>
          </a:p>
          <a:p>
            <a:endParaRPr lang="fr-FR" sz="2400" dirty="0"/>
          </a:p>
          <a:p>
            <a:r>
              <a:rPr lang="fr-FR" sz="2400" dirty="0" smtClean="0"/>
              <a:t>5 « ingrédients » de base :</a:t>
            </a:r>
          </a:p>
          <a:p>
            <a:endParaRPr lang="fr-FR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 smtClean="0"/>
              <a:t>Des humains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 smtClean="0"/>
              <a:t>Des objets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 smtClean="0"/>
              <a:t>Des </a:t>
            </a:r>
            <a:r>
              <a:rPr lang="fr-FR" sz="2400" dirty="0"/>
              <a:t>é</a:t>
            </a:r>
            <a:r>
              <a:rPr lang="fr-FR" sz="2400" dirty="0" smtClean="0"/>
              <a:t>crans pour les interactions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 smtClean="0"/>
              <a:t>Le cloud pour le stockage et l’intelligence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b="1" u="sng" dirty="0" smtClean="0"/>
              <a:t>De la connectivité</a:t>
            </a:r>
          </a:p>
          <a:p>
            <a:endParaRPr lang="fr-FR" sz="3200" dirty="0" smtClean="0"/>
          </a:p>
          <a:p>
            <a:endParaRPr lang="fr-FR" sz="3200" dirty="0" smtClean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377" y="225771"/>
            <a:ext cx="1857863" cy="21291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642" y="386745"/>
            <a:ext cx="1646684" cy="21291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979" y="2194335"/>
            <a:ext cx="1947992" cy="21291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384" y="2823015"/>
            <a:ext cx="2524915" cy="1420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247" y="4001925"/>
            <a:ext cx="2108301" cy="21083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963" y="4449737"/>
            <a:ext cx="1834726" cy="17359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11027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Bluetooth </a:t>
            </a:r>
            <a:r>
              <a:rPr lang="fr-FR" dirty="0" err="1" smtClean="0"/>
              <a:t>Low</a:t>
            </a:r>
            <a:r>
              <a:rPr lang="fr-FR" dirty="0" smtClean="0"/>
              <a:t> </a:t>
            </a:r>
            <a:r>
              <a:rPr lang="fr-FR" dirty="0" err="1" smtClean="0"/>
              <a:t>Energy</a:t>
            </a:r>
            <a:r>
              <a:rPr lang="fr-FR" dirty="0" smtClean="0"/>
              <a:t> (BLE)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2800" i="1" dirty="0" smtClean="0"/>
              <a:t>Technique de transmission sans fil créée par Nokia sous forme d’un standard ouvert basé sur Bluetooth qu’il complète sans le remplacer.</a:t>
            </a:r>
          </a:p>
          <a:p>
            <a:endParaRPr lang="fr-FR" sz="3200" i="1" dirty="0"/>
          </a:p>
          <a:p>
            <a:r>
              <a:rPr lang="fr-FR" sz="2800" i="1" dirty="0" smtClean="0"/>
              <a:t>Un des protocoles clés de l’Internet des objets</a:t>
            </a:r>
          </a:p>
          <a:p>
            <a:endParaRPr lang="fr-FR" sz="3200" dirty="0" smtClean="0"/>
          </a:p>
          <a:p>
            <a:r>
              <a:rPr lang="fr-FR" sz="2800" dirty="0" smtClean="0"/>
              <a:t>Basé sur le Bluetooth « classique »</a:t>
            </a:r>
          </a:p>
          <a:p>
            <a:r>
              <a:rPr lang="fr-FR" sz="2800" dirty="0" smtClean="0"/>
              <a:t>Débit 1 Mb/s</a:t>
            </a:r>
          </a:p>
          <a:p>
            <a:r>
              <a:rPr lang="fr-FR" sz="2800" dirty="0" smtClean="0"/>
              <a:t>Consomme 10x moins</a:t>
            </a:r>
          </a:p>
          <a:p>
            <a:r>
              <a:rPr lang="fr-FR" sz="2800" dirty="0" smtClean="0"/>
              <a:t>Latence de connexion et de transfert réduite</a:t>
            </a:r>
          </a:p>
          <a:p>
            <a:endParaRPr lang="fr-FR" sz="3200" dirty="0" smtClean="0"/>
          </a:p>
          <a:p>
            <a:endParaRPr lang="fr-FR" sz="3200" dirty="0" smtClean="0"/>
          </a:p>
          <a:p>
            <a:endParaRPr lang="fr-FR" sz="3200" dirty="0" smtClean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28232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Bluetooth </a:t>
            </a:r>
            <a:r>
              <a:rPr lang="fr-FR" dirty="0" err="1" smtClean="0"/>
              <a:t>Low</a:t>
            </a:r>
            <a:r>
              <a:rPr lang="fr-FR" dirty="0" smtClean="0"/>
              <a:t> </a:t>
            </a:r>
            <a:r>
              <a:rPr lang="fr-FR" dirty="0" err="1" smtClean="0"/>
              <a:t>Energy</a:t>
            </a:r>
            <a:r>
              <a:rPr lang="fr-FR" dirty="0" smtClean="0"/>
              <a:t> (BLE)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3200" dirty="0" smtClean="0"/>
              <a:t>Importante normalisation (Bluetooth </a:t>
            </a:r>
            <a:r>
              <a:rPr lang="fr-FR" sz="3200" dirty="0" err="1" smtClean="0"/>
              <a:t>Developer</a:t>
            </a:r>
            <a:r>
              <a:rPr lang="fr-FR" sz="3200" dirty="0" smtClean="0"/>
              <a:t> Portal)</a:t>
            </a:r>
          </a:p>
          <a:p>
            <a:r>
              <a:rPr lang="fr-FR" sz="3200" dirty="0">
                <a:hlinkClick r:id="rId3"/>
              </a:rPr>
              <a:t>https://</a:t>
            </a:r>
            <a:r>
              <a:rPr lang="fr-FR" sz="3200" dirty="0" smtClean="0">
                <a:hlinkClick r:id="rId3"/>
              </a:rPr>
              <a:t>developer.bluetooth.org</a:t>
            </a:r>
            <a:endParaRPr lang="fr-FR" sz="3200" dirty="0" smtClean="0"/>
          </a:p>
          <a:p>
            <a:endParaRPr lang="fr-FR" sz="3200" dirty="0" smtClean="0"/>
          </a:p>
          <a:p>
            <a:r>
              <a:rPr lang="fr-FR" sz="3200" dirty="0" smtClean="0"/>
              <a:t>Organisation en services normalisés</a:t>
            </a:r>
            <a:endParaRPr lang="fr-FR" sz="3200" dirty="0"/>
          </a:p>
          <a:p>
            <a:r>
              <a:rPr lang="fr-FR" sz="3200" dirty="0" smtClean="0"/>
              <a:t>Chaque service possède de 1 à n caractéristiques</a:t>
            </a:r>
            <a:endParaRPr lang="fr-FR" sz="3200" dirty="0"/>
          </a:p>
          <a:p>
            <a:r>
              <a:rPr lang="fr-FR" sz="3200" dirty="0" smtClean="0"/>
              <a:t>Les services et les caractéristiques sont identifiés par des UUID</a:t>
            </a:r>
          </a:p>
          <a:p>
            <a:r>
              <a:rPr lang="fr-FR" sz="3200" dirty="0" smtClean="0"/>
              <a:t>Les caractéristiques possèdent des descripteurs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62268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Bluetooth </a:t>
            </a:r>
            <a:r>
              <a:rPr lang="fr-FR" dirty="0" err="1" smtClean="0"/>
              <a:t>Low</a:t>
            </a:r>
            <a:r>
              <a:rPr lang="fr-FR" dirty="0" smtClean="0"/>
              <a:t> </a:t>
            </a:r>
            <a:r>
              <a:rPr lang="fr-FR" dirty="0" err="1" smtClean="0"/>
              <a:t>Energy</a:t>
            </a:r>
            <a:r>
              <a:rPr lang="fr-FR" dirty="0" smtClean="0"/>
              <a:t> (BLE)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Les services</a:t>
            </a:r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/>
              <a:t>Bluetooth Low Energy </a:t>
            </a:r>
            <a:r>
              <a:rPr lang="en-US" b="1" dirty="0" err="1"/>
              <a:t>dans</a:t>
            </a:r>
            <a:r>
              <a:rPr lang="en-US" b="1" dirty="0"/>
              <a:t> les applications Windows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05" y="1481038"/>
            <a:ext cx="1035026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3103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 TEMPLATE">
  <a:themeElements>
    <a:clrScheme name="MSVID White and Purple">
      <a:dk1>
        <a:srgbClr val="505050"/>
      </a:dk1>
      <a:lt1>
        <a:srgbClr val="FFFFFF"/>
      </a:lt1>
      <a:dk2>
        <a:srgbClr val="5C2D91"/>
      </a:dk2>
      <a:lt2>
        <a:srgbClr val="E7DCF4"/>
      </a:lt2>
      <a:accent1>
        <a:srgbClr val="5C2D91"/>
      </a:accent1>
      <a:accent2>
        <a:srgbClr val="B4009E"/>
      </a:accent2>
      <a:accent3>
        <a:srgbClr val="32145A"/>
      </a:accent3>
      <a:accent4>
        <a:srgbClr val="0078D7"/>
      </a:accent4>
      <a:accent5>
        <a:srgbClr val="107C10"/>
      </a:accent5>
      <a:accent6>
        <a:srgbClr val="D83B01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Techdays 2015.potx" id="{15F58A68-096D-4846-AA75-3797C4C2E21A}" vid="{88779FCF-785A-4AD3-93A8-E6C9D6D195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B0BB5962AB3C45A9A1CE1EC4C4F647" ma:contentTypeVersion="1" ma:contentTypeDescription="Create a new document." ma:contentTypeScope="" ma:versionID="39dd6e28de13981fc99600d481b1de5c">
  <xsd:schema xmlns:xsd="http://www.w3.org/2001/XMLSchema" xmlns:xs="http://www.w3.org/2001/XMLSchema" xmlns:p="http://schemas.microsoft.com/office/2006/metadata/properties" xmlns:ns3="630a2e83-186a-4a0f-ab27-bee8a8096abc" targetNamespace="http://schemas.microsoft.com/office/2006/metadata/properties" ma:root="true" ma:fieldsID="e5a18a002045f9f0e2a3c9cc06ab2675" ns3:_="">
    <xsd:import namespace="630a2e83-186a-4a0f-ab27-bee8a8096abc"/>
    <xsd:element name="properties">
      <xsd:complexType>
        <xsd:sequence>
          <xsd:element name="documentManagement">
            <xsd:complexType>
              <xsd:all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0a2e83-186a-4a0f-ab27-bee8a8096ab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http://schemas.openxmlformats.org/package/2006/metadata/core-properties"/>
    <ds:schemaRef ds:uri="630a2e83-186a-4a0f-ab27-bee8a8096ab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42678F0-6EA3-4F58-92F2-E73D80B536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30a2e83-186a-4a0f-ab27-bee8a8096ab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Session BLE</Template>
  <TotalTime>11410</TotalTime>
  <Words>1564</Words>
  <Application>Microsoft Office PowerPoint</Application>
  <PresentationFormat>Personnalisé</PresentationFormat>
  <Paragraphs>362</Paragraphs>
  <Slides>40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47" baseType="lpstr">
      <vt:lpstr>Arial</vt:lpstr>
      <vt:lpstr>Calibri</vt:lpstr>
      <vt:lpstr>Segoe Pro Display Light</vt:lpstr>
      <vt:lpstr>Segoe UI</vt:lpstr>
      <vt:lpstr>Segoe UI Light</vt:lpstr>
      <vt:lpstr>Wingdings</vt:lpstr>
      <vt:lpstr>WHITE TEMPLATE</vt:lpstr>
      <vt:lpstr>Présentation PowerPoint</vt:lpstr>
      <vt:lpstr>Bluetooth Low Energy dans les applications Windows</vt:lpstr>
      <vt:lpstr>Présentation (rapide)</vt:lpstr>
      <vt:lpstr>Présentation (rapide)</vt:lpstr>
      <vt:lpstr>Agenda</vt:lpstr>
      <vt:lpstr>Les objets connectés</vt:lpstr>
      <vt:lpstr>Le Bluetooth Low Energy (BLE)</vt:lpstr>
      <vt:lpstr>Le Bluetooth Low Energy (BLE)</vt:lpstr>
      <vt:lpstr>Le Bluetooth Low Energy (BLE)</vt:lpstr>
      <vt:lpstr>Le Bluetooth Low Energy (BLE)</vt:lpstr>
      <vt:lpstr>Le Bluetooth Low Energy (BLE)</vt:lpstr>
      <vt:lpstr>Station météo</vt:lpstr>
      <vt:lpstr>Station météo</vt:lpstr>
      <vt:lpstr>Station météo</vt:lpstr>
      <vt:lpstr>Station météo</vt:lpstr>
      <vt:lpstr>Station météo</vt:lpstr>
      <vt:lpstr>Station météo</vt:lpstr>
      <vt:lpstr>Station météo</vt:lpstr>
      <vt:lpstr>L’application StationMétéo</vt:lpstr>
      <vt:lpstr>L’application StationMétéo</vt:lpstr>
      <vt:lpstr>L’application StationMétéo</vt:lpstr>
      <vt:lpstr>L’application StationMétéo</vt:lpstr>
      <vt:lpstr>L’application StationMétéo</vt:lpstr>
      <vt:lpstr>L’application StationMétéo</vt:lpstr>
      <vt:lpstr>L’application StationMétéo</vt:lpstr>
      <vt:lpstr>Espace de noms à utiliser</vt:lpstr>
      <vt:lpstr>Connexion à un service</vt:lpstr>
      <vt:lpstr>Connexion à un service</vt:lpstr>
      <vt:lpstr>Connexion à une caractéristique</vt:lpstr>
      <vt:lpstr>Connexion à une caractéristique</vt:lpstr>
      <vt:lpstr>Ecriture d’une caractéristique</vt:lpstr>
      <vt:lpstr>Ecriture d’une caractéristique</vt:lpstr>
      <vt:lpstr>Ecriture d’une caractéristique</vt:lpstr>
      <vt:lpstr>Lecture d’une caractéristique</vt:lpstr>
      <vt:lpstr>Activation des notifications</vt:lpstr>
      <vt:lpstr>Activation des notifications</vt:lpstr>
      <vt:lpstr>Architecture de l’application</vt:lpstr>
      <vt:lpstr>Architecture de l’application</vt:lpstr>
      <vt:lpstr>Si vous avez des questions, c’est maintenant Vous pouvez notez ma session</vt:lpstr>
      <vt:lpstr>Présentation PowerPoint</vt:lpstr>
    </vt:vector>
  </TitlesOfParts>
  <Manager/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&lt;Speech title here&gt;</dc:subject>
  <dc:creator>Stéphane Sibué</dc:creator>
  <cp:keywords>MSVID, Brand Guidelines, Branding, Visual Identity, grid</cp:keywords>
  <dc:description>Template: Maryfj_x000d_
Formatting: _x000d_
Audience Type:</dc:description>
  <cp:lastModifiedBy>Stéphane Sibué</cp:lastModifiedBy>
  <cp:revision>116</cp:revision>
  <dcterms:created xsi:type="dcterms:W3CDTF">2015-01-29T18:21:00Z</dcterms:created>
  <dcterms:modified xsi:type="dcterms:W3CDTF">2015-02-09T10:13:48Z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0x010100A2B0BB5962AB3C45A9A1CE1EC4C4F647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</Properties>
</file>